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194A78-6DE1-4917-8664-69C1F43C4130}" v="390" dt="2021-02-02T16:21:51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6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2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7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9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9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5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8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0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518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1" r:id="rId6"/>
    <p:sldLayoutId id="2147483667" r:id="rId7"/>
    <p:sldLayoutId id="2147483668" r:id="rId8"/>
    <p:sldLayoutId id="2147483669" r:id="rId9"/>
    <p:sldLayoutId id="2147483670" r:id="rId10"/>
    <p:sldLayoutId id="2147483672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524398-BFB4-4C4A-8317-83B8729F9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B695AA2-4B70-477F-AF90-536B720A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Empty speech bubbles">
            <a:extLst>
              <a:ext uri="{FF2B5EF4-FFF2-40B4-BE49-F238E27FC236}">
                <a16:creationId xmlns:a16="http://schemas.microsoft.com/office/drawing/2014/main" id="{482B34BE-BE62-4D12-8528-58403A3FC8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097" r="-2" b="850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5201" y="1020431"/>
            <a:ext cx="10225530" cy="14750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REPORTED SPEECH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7CE82-D8A2-4FDF-97B0-B6B8E1CCB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FFEFF"/>
                </a:solidFill>
              </a:rPr>
              <a:t>REPORTED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E8019-3A32-43E6-B678-C92F8875C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7206063" cy="5248804"/>
          </a:xfrm>
        </p:spPr>
        <p:txBody>
          <a:bodyPr>
            <a:normAutofit lnSpcReduction="10000"/>
          </a:bodyPr>
          <a:lstStyle/>
          <a:p>
            <a:pPr marL="305435" indent="-305435"/>
            <a:r>
              <a:rPr lang="en-US" sz="2800" dirty="0">
                <a:ea typeface="+mn-lt"/>
                <a:cs typeface="+mn-lt"/>
              </a:rPr>
              <a:t>Used to report words uttered by another person.</a:t>
            </a:r>
            <a:endParaRPr lang="en-US" sz="2800"/>
          </a:p>
          <a:p>
            <a:pPr marL="305435" indent="-305435"/>
            <a:r>
              <a:rPr lang="en-US" sz="2800" dirty="0">
                <a:ea typeface="+mn-lt"/>
                <a:cs typeface="+mn-lt"/>
              </a:rPr>
              <a:t>Introduced by SAY, TELL (+ direct object = ex. Tell me) and ASK.</a:t>
            </a:r>
            <a:endParaRPr lang="en-US" sz="2800"/>
          </a:p>
          <a:p>
            <a:pPr marL="305435" indent="-305435"/>
            <a:r>
              <a:rPr lang="en-US" sz="2800" dirty="0">
                <a:ea typeface="+mn-lt"/>
                <a:cs typeface="+mn-lt"/>
              </a:rPr>
              <a:t>If those verbs are present or future tenses, the sentence remains unchanged.</a:t>
            </a:r>
            <a:endParaRPr lang="en-US" sz="2800"/>
          </a:p>
          <a:p>
            <a:pPr marL="0" indent="0">
              <a:buNone/>
            </a:pPr>
            <a:r>
              <a:rPr lang="en-US" sz="2800" dirty="0">
                <a:ea typeface="+mn-lt"/>
                <a:cs typeface="+mn-lt"/>
              </a:rPr>
              <a:t>ex. Mark: “I want to go out” = Mark says (that) he wants to go out.</a:t>
            </a:r>
            <a:endParaRPr lang="en-US" sz="2800"/>
          </a:p>
          <a:p>
            <a:pPr marL="305435" indent="-305435"/>
            <a:r>
              <a:rPr lang="en-US" sz="2800" dirty="0">
                <a:ea typeface="+mn-lt"/>
                <a:cs typeface="+mn-lt"/>
              </a:rPr>
              <a:t>When say, tell and ask are past tenses, changes are required.</a:t>
            </a:r>
            <a:endParaRPr lang="en-US" sz="2800" dirty="0"/>
          </a:p>
          <a:p>
            <a:pPr marL="305435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1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86B2C-4BDE-4B91-AE86-C3F4258AE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DIRECT SPEECH -&gt; REPORTED SPEECH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7AEE8-E6E2-4BBB-BD1C-11E329788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1831345"/>
            <a:ext cx="5194767" cy="48438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05435" indent="-305435"/>
            <a:r>
              <a:rPr lang="en-US" sz="1400" b="1" dirty="0">
                <a:ea typeface="+mn-lt"/>
                <a:cs typeface="+mn-lt"/>
              </a:rPr>
              <a:t>“I live in Rome.”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“I'm studying Maths.”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“I was hoping to see you.”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“I saw you on the beach.”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“I have never been to Wales.”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“I'll see you soon.”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“Call me!/ Don't call me!”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“You can't use it.”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“Diana may be here.”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“I shall go.”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“You must be home at 9 p.m.”</a:t>
            </a:r>
            <a:endParaRPr lang="en-US" sz="1400"/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“You needn't go tonight”</a:t>
            </a:r>
            <a:endParaRPr lang="en-US" sz="1400" dirty="0"/>
          </a:p>
          <a:p>
            <a:pPr marL="305435" indent="-305435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6A83C4-98D1-4A1F-AB6E-BAC1A30B2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1726963"/>
            <a:ext cx="5194769" cy="5240552"/>
          </a:xfrm>
        </p:spPr>
        <p:txBody>
          <a:bodyPr>
            <a:normAutofit/>
          </a:bodyPr>
          <a:lstStyle/>
          <a:p>
            <a:pPr marL="305435" indent="-305435"/>
            <a:r>
              <a:rPr lang="en-US" sz="1400" b="1" dirty="0">
                <a:ea typeface="+mn-lt"/>
                <a:cs typeface="+mn-lt"/>
              </a:rPr>
              <a:t>He </a:t>
            </a:r>
            <a:r>
              <a:rPr lang="en-US" sz="1400" b="1" i="1" dirty="0">
                <a:ea typeface="+mn-lt"/>
                <a:cs typeface="+mn-lt"/>
              </a:rPr>
              <a:t>said</a:t>
            </a:r>
            <a:r>
              <a:rPr lang="en-US" sz="1400" b="1" dirty="0">
                <a:ea typeface="+mn-lt"/>
                <a:cs typeface="+mn-lt"/>
              </a:rPr>
              <a:t> he lived in Rome.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said he was studying Maths.</a:t>
            </a:r>
            <a:endParaRPr lang="en-US" sz="140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said he had been hoping to see me.</a:t>
            </a: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said he had seen me on the beach.</a:t>
            </a:r>
            <a:endParaRPr lang="en-US" sz="140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said he had never been to Wales.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said he would see me soon.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told me to call / not to call him.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She said you couldn't use it.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said Diana might be there.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Peter said he should go.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Dad said I had to be at home at 9 p.m. (a rule to be respected in the past)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r>
              <a:rPr lang="en-US" sz="1400" b="1" dirty="0">
                <a:ea typeface="+mn-lt"/>
                <a:cs typeface="+mn-lt"/>
              </a:rPr>
              <a:t>He said I didn't need/have to go last night</a:t>
            </a:r>
            <a:endParaRPr lang="en-US" sz="1400" dirty="0">
              <a:ea typeface="+mn-lt"/>
              <a:cs typeface="+mn-lt"/>
            </a:endParaRPr>
          </a:p>
          <a:p>
            <a:pPr marL="305435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3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7D840-7740-4899-8102-E6B75358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REPORTED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EA9FC-B3FF-43B2-85FA-5B7849C2D8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05435" indent="-305435"/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Where </a:t>
            </a:r>
            <a:r>
              <a:rPr lang="en-US" sz="2000" b="1" dirty="0">
                <a:ea typeface="+mn-lt"/>
                <a:cs typeface="+mn-lt"/>
              </a:rPr>
              <a:t>are you from?</a:t>
            </a:r>
            <a:endParaRPr lang="en-US" sz="2000"/>
          </a:p>
          <a:p>
            <a:pPr marL="305435" indent="-305435"/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What </a:t>
            </a:r>
            <a:r>
              <a:rPr lang="en-US" sz="2000" b="1" dirty="0">
                <a:ea typeface="+mn-lt"/>
                <a:cs typeface="+mn-lt"/>
              </a:rPr>
              <a:t>music do you like?</a:t>
            </a:r>
            <a:endParaRPr lang="en-US" sz="2000"/>
          </a:p>
          <a:p>
            <a:pPr marL="305435" indent="-305435"/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How </a:t>
            </a:r>
            <a:r>
              <a:rPr lang="en-US" sz="2000" b="1" dirty="0">
                <a:ea typeface="+mn-lt"/>
                <a:cs typeface="+mn-lt"/>
              </a:rPr>
              <a:t>did you get here?</a:t>
            </a:r>
            <a:endParaRPr lang="en-US" sz="2000"/>
          </a:p>
          <a:p>
            <a:pPr marL="305435" indent="-305435"/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Why </a:t>
            </a:r>
            <a:r>
              <a:rPr lang="en-US" sz="2000" b="1" dirty="0">
                <a:ea typeface="+mn-lt"/>
                <a:cs typeface="+mn-lt"/>
              </a:rPr>
              <a:t>aren't you dancing?</a:t>
            </a:r>
            <a:endParaRPr lang="en-US" sz="2000"/>
          </a:p>
          <a:p>
            <a:pPr marL="305435" indent="-305435"/>
            <a:r>
              <a:rPr lang="en-US" sz="2000" b="1" dirty="0">
                <a:ea typeface="+mn-lt"/>
                <a:cs typeface="+mn-lt"/>
              </a:rPr>
              <a:t>Are you a student?</a:t>
            </a:r>
            <a:endParaRPr lang="en-US" sz="2000" dirty="0"/>
          </a:p>
          <a:p>
            <a:pPr marL="305435" indent="-305435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A0A4E-95A8-47B6-95CB-6AB7BCC62F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05435" indent="-305435"/>
            <a:r>
              <a:rPr lang="en-US" sz="2000" b="1" dirty="0">
                <a:ea typeface="+mn-lt"/>
                <a:cs typeface="+mn-lt"/>
              </a:rPr>
              <a:t>He asked </a:t>
            </a: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where</a:t>
            </a:r>
            <a:r>
              <a:rPr lang="en-US" sz="2000" b="1" dirty="0">
                <a:ea typeface="+mn-lt"/>
                <a:cs typeface="+mn-lt"/>
              </a:rPr>
              <a:t> I was from.</a:t>
            </a:r>
            <a:endParaRPr lang="en-US" sz="2000"/>
          </a:p>
          <a:p>
            <a:pPr marL="305435" indent="-305435"/>
            <a:r>
              <a:rPr lang="en-US" sz="2000" b="1" dirty="0">
                <a:ea typeface="+mn-lt"/>
                <a:cs typeface="+mn-lt"/>
              </a:rPr>
              <a:t>He asked me </a:t>
            </a: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what</a:t>
            </a:r>
            <a:r>
              <a:rPr lang="en-US" sz="2000" b="1" dirty="0">
                <a:ea typeface="+mn-lt"/>
                <a:cs typeface="+mn-lt"/>
              </a:rPr>
              <a:t> music I liked.</a:t>
            </a:r>
            <a:endParaRPr lang="en-US" sz="2000"/>
          </a:p>
          <a:p>
            <a:pPr marL="305435" indent="-305435"/>
            <a:r>
              <a:rPr lang="en-US" sz="2000" b="1" dirty="0">
                <a:ea typeface="+mn-lt"/>
                <a:cs typeface="+mn-lt"/>
              </a:rPr>
              <a:t>He asked </a:t>
            </a: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how</a:t>
            </a:r>
            <a:r>
              <a:rPr lang="en-US" sz="2000" b="1" dirty="0">
                <a:ea typeface="+mn-lt"/>
                <a:cs typeface="+mn-lt"/>
              </a:rPr>
              <a:t> I had got there.</a:t>
            </a:r>
            <a:endParaRPr lang="en-US" sz="2000"/>
          </a:p>
          <a:p>
            <a:pPr marL="305435" indent="-305435"/>
            <a:r>
              <a:rPr lang="en-US" sz="2000" b="1" dirty="0">
                <a:ea typeface="+mn-lt"/>
                <a:cs typeface="+mn-lt"/>
              </a:rPr>
              <a:t>He asked me </a:t>
            </a: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why</a:t>
            </a:r>
            <a:r>
              <a:rPr lang="en-US" sz="2000" b="1" dirty="0">
                <a:ea typeface="+mn-lt"/>
                <a:cs typeface="+mn-lt"/>
              </a:rPr>
              <a:t> I wasn't dancing.</a:t>
            </a:r>
            <a:endParaRPr lang="en-US" sz="2000"/>
          </a:p>
          <a:p>
            <a:pPr marL="305435" indent="-305435"/>
            <a:r>
              <a:rPr lang="en-US" sz="2000" b="1" dirty="0">
                <a:ea typeface="+mn-lt"/>
                <a:cs typeface="+mn-lt"/>
              </a:rPr>
              <a:t>He asked </a:t>
            </a:r>
            <a:r>
              <a:rPr lang="en-US" sz="2000" b="1" dirty="0">
                <a:solidFill>
                  <a:srgbClr val="FF0000"/>
                </a:solidFill>
                <a:ea typeface="+mn-lt"/>
                <a:cs typeface="+mn-lt"/>
              </a:rPr>
              <a:t>if/ whether</a:t>
            </a:r>
            <a:r>
              <a:rPr lang="en-US" sz="2000" b="1" dirty="0">
                <a:ea typeface="+mn-lt"/>
                <a:cs typeface="+mn-lt"/>
              </a:rPr>
              <a:t> I was a student.</a:t>
            </a:r>
            <a:endParaRPr lang="en-US" sz="2000" dirty="0"/>
          </a:p>
          <a:p>
            <a:pPr marL="305435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6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B5BE8-8AFA-4B0D-8583-18B1435A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NO CHANGE IN TENSE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90336-CA55-45E3-9586-311F08968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4040142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would like to visit London.”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would have liked to come.”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had forgotten to take it.”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would travel a lot if I had the money to do it.” (if clause- type II)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would have studied it if you had told me.” (if clause – type III)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could be late.”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might go to the gym.”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“I should/ ought to lose weight.”</a:t>
            </a:r>
            <a:endParaRPr lang="en-US" b="1" dirty="0"/>
          </a:p>
          <a:p>
            <a:pPr marL="305435" indent="-305435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4987A-8EE8-4649-B830-25B9F9137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1841784"/>
            <a:ext cx="5194769" cy="4812580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He said he would like to visit London.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He said he would have liked to come.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He said he had forgotten to take it.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He said he would travel a lot if he had money to do it.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He said he would have studied it if I had  told him.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She said she could be late.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He said he might go to the gym.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>
                <a:ea typeface="+mn-lt"/>
                <a:cs typeface="+mn-lt"/>
              </a:rPr>
              <a:t>She said she should / ought to lose weight.</a:t>
            </a:r>
            <a:endParaRPr lang="en-US" dirty="0"/>
          </a:p>
          <a:p>
            <a:pPr marL="305435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4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CA89-B1F7-47A7-B172-01BFC48D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TIME EXPRESSIONS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B23B3-5817-4866-94B5-C227DE66DE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05435" indent="-305435"/>
            <a:r>
              <a:rPr lang="en-US" dirty="0">
                <a:ea typeface="+mn-lt"/>
                <a:cs typeface="+mn-lt"/>
              </a:rPr>
              <a:t>Next week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Tomorrow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Yesterday</a:t>
            </a:r>
          </a:p>
          <a:p>
            <a:pPr marL="305435" indent="-305435"/>
            <a:r>
              <a:rPr lang="en-US" dirty="0">
                <a:ea typeface="+mn-lt"/>
                <a:cs typeface="+mn-lt"/>
              </a:rPr>
              <a:t>Last night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Last week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Last Friday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Tonight/ today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Now </a:t>
            </a:r>
            <a:endParaRPr lang="en-US" dirty="0"/>
          </a:p>
          <a:p>
            <a:pPr marL="305435" indent="-305435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1A48A-014A-4BE9-BCF1-6714DCCA62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05435" indent="-305435"/>
            <a:r>
              <a:rPr lang="en-US">
                <a:ea typeface="+mn-lt"/>
                <a:cs typeface="+mn-lt"/>
              </a:rPr>
              <a:t>The following week</a:t>
            </a:r>
          </a:p>
          <a:p>
            <a:pPr marL="305435" indent="-305435"/>
            <a:r>
              <a:rPr lang="en-US">
                <a:ea typeface="+mn-lt"/>
                <a:cs typeface="+mn-lt"/>
              </a:rPr>
              <a:t>The following day</a:t>
            </a:r>
            <a:endParaRPr lang="en-US"/>
          </a:p>
          <a:p>
            <a:pPr marL="305435" indent="-305435"/>
            <a:r>
              <a:rPr lang="en-US" dirty="0">
                <a:ea typeface="+mn-lt"/>
                <a:cs typeface="+mn-lt"/>
              </a:rPr>
              <a:t>The day before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The night before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The previous week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The previous Friday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That night/ day</a:t>
            </a:r>
            <a:endParaRPr lang="en-US" dirty="0"/>
          </a:p>
          <a:p>
            <a:pPr marL="305435" indent="-305435"/>
            <a:r>
              <a:rPr lang="en-US" dirty="0">
                <a:ea typeface="+mn-lt"/>
                <a:cs typeface="+mn-lt"/>
              </a:rPr>
              <a:t>Then </a:t>
            </a:r>
            <a:endParaRPr lang="en-US" dirty="0"/>
          </a:p>
          <a:p>
            <a:pPr marL="305435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8878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LeftStep">
      <a:dk1>
        <a:srgbClr val="000000"/>
      </a:dk1>
      <a:lt1>
        <a:srgbClr val="FFFFFF"/>
      </a:lt1>
      <a:dk2>
        <a:srgbClr val="1C2031"/>
      </a:dk2>
      <a:lt2>
        <a:srgbClr val="F1F0F3"/>
      </a:lt2>
      <a:accent1>
        <a:srgbClr val="7DB11F"/>
      </a:accent1>
      <a:accent2>
        <a:srgbClr val="ADA413"/>
      </a:accent2>
      <a:accent3>
        <a:srgbClr val="E68A23"/>
      </a:accent3>
      <a:accent4>
        <a:srgbClr val="D52C17"/>
      </a:accent4>
      <a:accent5>
        <a:srgbClr val="E72964"/>
      </a:accent5>
      <a:accent6>
        <a:srgbClr val="D517A1"/>
      </a:accent6>
      <a:hlink>
        <a:srgbClr val="7D55C6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DividendVTI</vt:lpstr>
      <vt:lpstr>REPORTED SPEECH</vt:lpstr>
      <vt:lpstr>REPORTED SPEECH</vt:lpstr>
      <vt:lpstr>DIRECT SPEECH -&gt; REPORTED SPEECH</vt:lpstr>
      <vt:lpstr>REPORTED QUESTIONS</vt:lpstr>
      <vt:lpstr>NO CHANGE IN TENSE</vt:lpstr>
      <vt:lpstr>TIME EXPRESSIONS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78</cp:revision>
  <dcterms:created xsi:type="dcterms:W3CDTF">2012-07-30T23:18:30Z</dcterms:created>
  <dcterms:modified xsi:type="dcterms:W3CDTF">2021-02-02T16:23:11Z</dcterms:modified>
</cp:coreProperties>
</file>