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E4DFE6-2330-42AC-9697-8FC91D6C97AF}" v="391" dt="2020-11-23T15:25:46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8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39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0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7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2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1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8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1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14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8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725BC23-E0DD-4037-B2B8-7B6FA6454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9EE120-2D35-4A48-BAAE-238F986A1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6072" cy="1804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AFA4978-0D73-48BF-BBB1-B8A2691C20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98" r="24259" b="3"/>
          <a:stretch/>
        </p:blipFill>
        <p:spPr>
          <a:xfrm>
            <a:off x="20" y="1804072"/>
            <a:ext cx="4458058" cy="434980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52F9EAC-0C70-441C-AC78-65174C28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1740090"/>
            <a:ext cx="7765922" cy="44275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82101" y="2146851"/>
            <a:ext cx="6666980" cy="2658269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5100" b="0" cap="all" dirty="0">
                <a:solidFill>
                  <a:schemeClr val="tx1"/>
                </a:solidFill>
              </a:rPr>
              <a:t>PRESENT PERFECT PROGRESSIVE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48F6B8-EF56-4340-982E-F4D6F5DC2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5380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596C40-FEA6-4867-853D-CF37DE3B6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049" y="6167615"/>
            <a:ext cx="12192001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DC7C5E2-274E-49A3-A8E0-46A5B8CAC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6CF8D2C-9E01-48EC-8DDF-8A1FF60AE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D6420C-EC10-4EEA-B46A-C0D265808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I have been sailing since I was nine. 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DA0B9-1246-4D39-A778-57A3DBD0B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Meiryo"/>
              </a:rPr>
              <a:t>Do we know when the activity started? Yes (I was 9)-&gt;past 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Meiryo"/>
              </a:rPr>
              <a:t>Does the activity continue up to the present? Yes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Meiryo"/>
              </a:rPr>
              <a:t>Is the action still continuing? Yes 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ea typeface="Meiryo"/>
              </a:rPr>
              <a:t>Is the duration of activity important? Yes</a:t>
            </a:r>
          </a:p>
        </p:txBody>
      </p:sp>
    </p:spTree>
    <p:extLst>
      <p:ext uri="{BB962C8B-B14F-4D97-AF65-F5344CB8AC3E}">
        <p14:creationId xmlns:p14="http://schemas.microsoft.com/office/powerpoint/2010/main" val="44722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1F75-DE9E-4901-803F-67F17CE16DB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9306" y="53945"/>
            <a:ext cx="10593388" cy="2597150"/>
          </a:xfrm>
        </p:spPr>
        <p:txBody>
          <a:bodyPr/>
          <a:lstStyle/>
          <a:p>
            <a:r>
              <a:rPr lang="en-US" dirty="0"/>
              <a:t>I have been sailing since I was nine.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325E512E-96A8-4C67-9351-3354CDDDA91D}"/>
              </a:ext>
            </a:extLst>
          </p:cNvPr>
          <p:cNvSpPr/>
          <p:nvPr/>
        </p:nvSpPr>
        <p:spPr>
          <a:xfrm flipV="1">
            <a:off x="2725445" y="5397624"/>
            <a:ext cx="7679184" cy="2308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su 4">
            <a:extLst>
              <a:ext uri="{FF2B5EF4-FFF2-40B4-BE49-F238E27FC236}">
                <a16:creationId xmlns:a16="http://schemas.microsoft.com/office/drawing/2014/main" id="{F2E02A75-315E-424F-B845-2810B5E2F448}"/>
              </a:ext>
            </a:extLst>
          </p:cNvPr>
          <p:cNvSpPr/>
          <p:nvPr/>
        </p:nvSpPr>
        <p:spPr>
          <a:xfrm>
            <a:off x="7128769" y="3307990"/>
            <a:ext cx="214546" cy="26697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2A4B234-46F3-4961-A1B4-E95E2ECA67BA}"/>
              </a:ext>
            </a:extLst>
          </p:cNvPr>
          <p:cNvSpPr txBox="1"/>
          <p:nvPr/>
        </p:nvSpPr>
        <p:spPr>
          <a:xfrm>
            <a:off x="6778842" y="28080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NOW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A1A17E45-8BEA-413F-8128-116C21E62351}"/>
              </a:ext>
            </a:extLst>
          </p:cNvPr>
          <p:cNvCxnSpPr/>
          <p:nvPr/>
        </p:nvCxnSpPr>
        <p:spPr>
          <a:xfrm flipV="1">
            <a:off x="3835153" y="3429000"/>
            <a:ext cx="0" cy="2199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curvo 12">
            <a:extLst>
              <a:ext uri="{FF2B5EF4-FFF2-40B4-BE49-F238E27FC236}">
                <a16:creationId xmlns:a16="http://schemas.microsoft.com/office/drawing/2014/main" id="{7BEDB7CE-8ED8-411B-8BB5-573B254799EF}"/>
              </a:ext>
            </a:extLst>
          </p:cNvPr>
          <p:cNvCxnSpPr/>
          <p:nvPr/>
        </p:nvCxnSpPr>
        <p:spPr>
          <a:xfrm flipV="1">
            <a:off x="3986074" y="4385569"/>
            <a:ext cx="3036163" cy="55041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D40F70C-4284-4A9D-A08D-51CBD923B49C}"/>
              </a:ext>
            </a:extLst>
          </p:cNvPr>
          <p:cNvSpPr txBox="1"/>
          <p:nvPr/>
        </p:nvSpPr>
        <p:spPr>
          <a:xfrm>
            <a:off x="4896298" y="3859314"/>
            <a:ext cx="1131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activity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308BF1E-B128-4437-AB38-72827B247D09}"/>
              </a:ext>
            </a:extLst>
          </p:cNvPr>
          <p:cNvSpPr txBox="1"/>
          <p:nvPr/>
        </p:nvSpPr>
        <p:spPr>
          <a:xfrm>
            <a:off x="4944862" y="4937330"/>
            <a:ext cx="126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sailing</a:t>
            </a:r>
            <a:endParaRPr lang="it-IT" b="1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5C54B10-63A7-4879-AB6D-7E4102CECF8F}"/>
              </a:ext>
            </a:extLst>
          </p:cNvPr>
          <p:cNvSpPr txBox="1"/>
          <p:nvPr/>
        </p:nvSpPr>
        <p:spPr>
          <a:xfrm>
            <a:off x="2800909" y="5608411"/>
            <a:ext cx="2230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Since</a:t>
            </a:r>
            <a:r>
              <a:rPr lang="it-IT" dirty="0"/>
              <a:t> I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nine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09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FA0216-70E6-484D-81CB-29E66824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2" y="4872251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I have been sailing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6D76CF2-5A4B-4E65-936A-653CBB0FBB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485340"/>
              </p:ext>
            </p:extLst>
          </p:nvPr>
        </p:nvGraphicFramePr>
        <p:xfrm>
          <a:off x="1544876" y="1096027"/>
          <a:ext cx="10471371" cy="203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294">
                  <a:extLst>
                    <a:ext uri="{9D8B030D-6E8A-4147-A177-3AD203B41FA5}">
                      <a16:colId xmlns:a16="http://schemas.microsoft.com/office/drawing/2014/main" val="2581833117"/>
                    </a:ext>
                  </a:extLst>
                </a:gridCol>
                <a:gridCol w="2779211">
                  <a:extLst>
                    <a:ext uri="{9D8B030D-6E8A-4147-A177-3AD203B41FA5}">
                      <a16:colId xmlns:a16="http://schemas.microsoft.com/office/drawing/2014/main" val="1492663588"/>
                    </a:ext>
                  </a:extLst>
                </a:gridCol>
                <a:gridCol w="2579295">
                  <a:extLst>
                    <a:ext uri="{9D8B030D-6E8A-4147-A177-3AD203B41FA5}">
                      <a16:colId xmlns:a16="http://schemas.microsoft.com/office/drawing/2014/main" val="243226883"/>
                    </a:ext>
                  </a:extLst>
                </a:gridCol>
                <a:gridCol w="2855571">
                  <a:extLst>
                    <a:ext uri="{9D8B030D-6E8A-4147-A177-3AD203B41FA5}">
                      <a16:colId xmlns:a16="http://schemas.microsoft.com/office/drawing/2014/main" val="1513167486"/>
                    </a:ext>
                  </a:extLst>
                </a:gridCol>
              </a:tblGrid>
              <a:tr h="1200410">
                <a:tc>
                  <a:txBody>
                    <a:bodyPr/>
                    <a:lstStyle/>
                    <a:p>
                      <a:r>
                        <a:rPr lang="en-US" sz="2800" dirty="0"/>
                        <a:t>SUBJECT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AUXILIARY</a:t>
                      </a:r>
                    </a:p>
                    <a:p>
                      <a:pPr lvl="0">
                        <a:buNone/>
                      </a:pPr>
                      <a:r>
                        <a:rPr lang="en-US" sz="2800" dirty="0"/>
                        <a:t>(HAVE)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PAST PART. (BE)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VERB -ING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98429667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sz="3300" dirty="0"/>
                        <a:t>I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Have (Not)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Been 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Sailing 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80059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15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D83570-A48C-4C9D-8F81-EB56B08463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ea typeface="Meiryo"/>
              </a:rPr>
              <a:t>YES/NO QUESTIONS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3C2ACB7-263D-4D7C-A3E9-24FC2B5FD00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2108354"/>
              </p:ext>
            </p:extLst>
          </p:nvPr>
        </p:nvGraphicFramePr>
        <p:xfrm>
          <a:off x="5375753" y="1628383"/>
          <a:ext cx="616585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5850">
                  <a:extLst>
                    <a:ext uri="{9D8B030D-6E8A-4147-A177-3AD203B41FA5}">
                      <a16:colId xmlns:a16="http://schemas.microsoft.com/office/drawing/2014/main" val="1529987404"/>
                    </a:ext>
                  </a:extLst>
                </a:gridCol>
              </a:tblGrid>
              <a:tr h="365342">
                <a:tc>
                  <a:txBody>
                    <a:bodyPr/>
                    <a:lstStyle/>
                    <a:p>
                      <a:r>
                        <a:rPr lang="en-US" dirty="0"/>
                        <a:t>Have you been sailing?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381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 answers: Yes, I have / No, I haven’t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22150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5CA044-216E-4033-A27B-73D79131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ea typeface="Meiryo"/>
              </a:rPr>
              <a:t>WH- QUESTIONS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404B5D-1B21-464C-98C5-4255BEF9C3E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Where have you been sailing? 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6B89F7A-7B1A-411B-8D41-7ABD4631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I HAVE BEEN SAILING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69981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LeftStep">
      <a:dk1>
        <a:srgbClr val="000000"/>
      </a:dk1>
      <a:lt1>
        <a:srgbClr val="FFFFFF"/>
      </a:lt1>
      <a:dk2>
        <a:srgbClr val="412427"/>
      </a:dk2>
      <a:lt2>
        <a:srgbClr val="E2E5E8"/>
      </a:lt2>
      <a:accent1>
        <a:srgbClr val="BC9C7A"/>
      </a:accent1>
      <a:accent2>
        <a:srgbClr val="BC827C"/>
      </a:accent2>
      <a:accent3>
        <a:srgbClr val="C894A5"/>
      </a:accent3>
      <a:accent4>
        <a:srgbClr val="BC7CAC"/>
      </a:accent4>
      <a:accent5>
        <a:srgbClr val="BE90C6"/>
      </a:accent5>
      <a:accent6>
        <a:srgbClr val="987CBC"/>
      </a:accent6>
      <a:hlink>
        <a:srgbClr val="6084A9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126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Meiryo</vt:lpstr>
      <vt:lpstr>Arial</vt:lpstr>
      <vt:lpstr>Corbel</vt:lpstr>
      <vt:lpstr>ShojiVTI</vt:lpstr>
      <vt:lpstr>PRESENT PERFECT PROGRESSIVE</vt:lpstr>
      <vt:lpstr>I have been sailing since I was nine. </vt:lpstr>
      <vt:lpstr>I have been sailing since I was nine.</vt:lpstr>
      <vt:lpstr>I have been sailing</vt:lpstr>
      <vt:lpstr>I HAVE BEEN SAILING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96</cp:revision>
  <dcterms:created xsi:type="dcterms:W3CDTF">2012-07-30T23:18:30Z</dcterms:created>
  <dcterms:modified xsi:type="dcterms:W3CDTF">2020-11-26T09:21:24Z</dcterms:modified>
</cp:coreProperties>
</file>