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6D684-F504-4084-9312-1F7DAFE0AEC4}" v="694" dt="2020-10-13T14:55:49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0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49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4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45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94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96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0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07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0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0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0" r:id="rId6"/>
    <p:sldLayoutId id="2147483746" r:id="rId7"/>
    <p:sldLayoutId id="2147483747" r:id="rId8"/>
    <p:sldLayoutId id="2147483748" r:id="rId9"/>
    <p:sldLayoutId id="2147483749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DCE1AED4-C7FF-4468-BF54-4470A0A3E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8D33712-ECBC-4FA4-8E77-84E55989B1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" b="15712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BDE94FAB-AA60-43B4-A2C3-3A940B9A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4416721"/>
            <a:ext cx="9144000" cy="11526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 PROGRESSIVE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63C6-5171-4EBB-8184-531D8825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they </a:t>
            </a:r>
            <a:r>
              <a:rPr lang="en-US" b="1" dirty="0"/>
              <a:t>were sailing</a:t>
            </a:r>
            <a:r>
              <a:rPr lang="en-US" dirty="0"/>
              <a:t>, huge waves crashed into the raft.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F92B73-1695-47C3-B7BA-A7F3C74A3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253880"/>
              </p:ext>
            </p:extLst>
          </p:nvPr>
        </p:nvGraphicFramePr>
        <p:xfrm>
          <a:off x="838200" y="1825625"/>
          <a:ext cx="10515600" cy="236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19584113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3663242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96342750"/>
                    </a:ext>
                  </a:extLst>
                </a:gridCol>
              </a:tblGrid>
              <a:tr h="678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Subject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Auxiliary verb (to 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Lexical verb+ </a:t>
                      </a:r>
                      <a:r>
                        <a:rPr lang="en-US" sz="2400" dirty="0" err="1"/>
                        <a:t>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05148"/>
                  </a:ext>
                </a:extLst>
              </a:tr>
              <a:tr h="1684359">
                <a:tc>
                  <a:txBody>
                    <a:bodyPr/>
                    <a:lstStyle/>
                    <a:p>
                      <a:r>
                        <a:rPr lang="en-US" dirty="0"/>
                        <a:t>They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Were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b="1" dirty="0"/>
                        <a:t>Were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Sailing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b="1" dirty="0"/>
                        <a:t>Sailing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88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70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704D9-51D2-4ED3-8B07-DFB39C37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They </a:t>
            </a:r>
            <a:r>
              <a:rPr lang="en-US" b="1" dirty="0">
                <a:solidFill>
                  <a:srgbClr val="FF0000"/>
                </a:solidFill>
              </a:rPr>
              <a:t>were</a:t>
            </a:r>
            <a:r>
              <a:rPr lang="en-US" b="1" dirty="0"/>
              <a:t> sailing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4628C-6ED2-4A1A-B07C-E93805644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Yes/No Question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ACBD411-9B74-49D9-AB97-E3FA17840F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1102431"/>
              </p:ext>
            </p:extLst>
          </p:nvPr>
        </p:nvGraphicFramePr>
        <p:xfrm>
          <a:off x="835068" y="2505205"/>
          <a:ext cx="5157783" cy="181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1">
                  <a:extLst>
                    <a:ext uri="{9D8B030D-6E8A-4147-A177-3AD203B41FA5}">
                      <a16:colId xmlns:a16="http://schemas.microsoft.com/office/drawing/2014/main" val="3495851931"/>
                    </a:ext>
                  </a:extLst>
                </a:gridCol>
                <a:gridCol w="1719261">
                  <a:extLst>
                    <a:ext uri="{9D8B030D-6E8A-4147-A177-3AD203B41FA5}">
                      <a16:colId xmlns:a16="http://schemas.microsoft.com/office/drawing/2014/main" val="2669900577"/>
                    </a:ext>
                  </a:extLst>
                </a:gridCol>
                <a:gridCol w="1719261">
                  <a:extLst>
                    <a:ext uri="{9D8B030D-6E8A-4147-A177-3AD203B41FA5}">
                      <a16:colId xmlns:a16="http://schemas.microsoft.com/office/drawing/2014/main" val="2728959113"/>
                    </a:ext>
                  </a:extLst>
                </a:gridCol>
              </a:tblGrid>
              <a:tr h="574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Auxiliary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Subject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Lexical 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0779"/>
                  </a:ext>
                </a:extLst>
              </a:tr>
              <a:tr h="60020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Sailing?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42704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Positive short answer: Yes, they were.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Negative short answer: No, they weren’t.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499987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34BBC-37B0-4E96-9F54-DD40DFE54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Wh</a:t>
            </a:r>
            <a:r>
              <a:rPr lang="en-US" dirty="0"/>
              <a:t>- question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6FA3C2C-2B1B-4107-AADE-29B3544E668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64927827"/>
              </p:ext>
            </p:extLst>
          </p:nvPr>
        </p:nvGraphicFramePr>
        <p:xfrm>
          <a:off x="6234831" y="2505075"/>
          <a:ext cx="5493182" cy="126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505">
                  <a:extLst>
                    <a:ext uri="{9D8B030D-6E8A-4147-A177-3AD203B41FA5}">
                      <a16:colId xmlns:a16="http://schemas.microsoft.com/office/drawing/2014/main" val="1562092010"/>
                    </a:ext>
                  </a:extLst>
                </a:gridCol>
                <a:gridCol w="1317842">
                  <a:extLst>
                    <a:ext uri="{9D8B030D-6E8A-4147-A177-3AD203B41FA5}">
                      <a16:colId xmlns:a16="http://schemas.microsoft.com/office/drawing/2014/main" val="3436921095"/>
                    </a:ext>
                  </a:extLst>
                </a:gridCol>
                <a:gridCol w="1161267">
                  <a:extLst>
                    <a:ext uri="{9D8B030D-6E8A-4147-A177-3AD203B41FA5}">
                      <a16:colId xmlns:a16="http://schemas.microsoft.com/office/drawing/2014/main" val="1723613501"/>
                    </a:ext>
                  </a:extLst>
                </a:gridCol>
                <a:gridCol w="1787568">
                  <a:extLst>
                    <a:ext uri="{9D8B030D-6E8A-4147-A177-3AD203B41FA5}">
                      <a16:colId xmlns:a16="http://schemas.microsoft.com/office/drawing/2014/main" val="557054626"/>
                    </a:ext>
                  </a:extLst>
                </a:gridCol>
              </a:tblGrid>
              <a:tr h="561061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Auxiliary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Subject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L.Verb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218600"/>
                  </a:ext>
                </a:extLst>
              </a:tr>
              <a:tr h="704589">
                <a:tc>
                  <a:txBody>
                    <a:bodyPr/>
                    <a:lstStyle/>
                    <a:p>
                      <a:r>
                        <a:rPr lang="en-US" dirty="0"/>
                        <a:t>Where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Sailing?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205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54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2671-AF8F-4370-81B9-711457A6416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2356" y="4599901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TW Cen MT"/>
            </a:endParaRPr>
          </a:p>
          <a:p>
            <a:endParaRPr lang="en-US" dirty="0">
              <a:latin typeface="TW Cen MT"/>
            </a:endParaRPr>
          </a:p>
          <a:p>
            <a:pPr marL="0" indent="0" algn="ctr">
              <a:buNone/>
            </a:pPr>
            <a:r>
              <a:rPr lang="en-US" dirty="0">
                <a:latin typeface="TW Cen MT"/>
              </a:rPr>
              <a:t>While they </a:t>
            </a:r>
            <a:r>
              <a:rPr lang="en-US" b="1" dirty="0">
                <a:latin typeface="TW Cen MT"/>
              </a:rPr>
              <a:t>were sailing</a:t>
            </a:r>
            <a:r>
              <a:rPr lang="en-US" dirty="0">
                <a:latin typeface="TW Cen MT"/>
              </a:rPr>
              <a:t>, huge waves crashed into the raft.</a:t>
            </a:r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D325BF1-E2A3-4DB5-B1D8-9E31EE43716E}"/>
              </a:ext>
            </a:extLst>
          </p:cNvPr>
          <p:cNvCxnSpPr/>
          <p:nvPr/>
        </p:nvCxnSpPr>
        <p:spPr>
          <a:xfrm>
            <a:off x="1536527" y="3806868"/>
            <a:ext cx="9004125" cy="37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8F3DE05-F8B9-48E2-AFAC-88480870815E}"/>
              </a:ext>
            </a:extLst>
          </p:cNvPr>
          <p:cNvCxnSpPr/>
          <p:nvPr/>
        </p:nvCxnSpPr>
        <p:spPr>
          <a:xfrm flipH="1" flipV="1">
            <a:off x="9900652" y="2139733"/>
            <a:ext cx="14612" cy="2290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E0427EEF-7788-4E4B-9735-5442680C64A9}"/>
              </a:ext>
            </a:extLst>
          </p:cNvPr>
          <p:cNvSpPr/>
          <p:nvPr/>
        </p:nvSpPr>
        <p:spPr>
          <a:xfrm>
            <a:off x="7129627" y="3562611"/>
            <a:ext cx="521918" cy="5636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9E29053-ABC9-4150-A4F1-EF83C375CB35}"/>
              </a:ext>
            </a:extLst>
          </p:cNvPr>
          <p:cNvSpPr/>
          <p:nvPr/>
        </p:nvSpPr>
        <p:spPr>
          <a:xfrm>
            <a:off x="5790156" y="2993576"/>
            <a:ext cx="3110628" cy="48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FDAEF1-BCB2-442C-9B15-2323E415BC50}"/>
              </a:ext>
            </a:extLst>
          </p:cNvPr>
          <p:cNvSpPr txBox="1"/>
          <p:nvPr/>
        </p:nvSpPr>
        <p:spPr>
          <a:xfrm>
            <a:off x="6113160" y="252115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They were sailing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7010E3-20FD-41D3-8C11-3AF78D79AB07}"/>
              </a:ext>
            </a:extLst>
          </p:cNvPr>
          <p:cNvSpPr txBox="1"/>
          <p:nvPr/>
        </p:nvSpPr>
        <p:spPr>
          <a:xfrm>
            <a:off x="6364404" y="4537759"/>
            <a:ext cx="25448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Huge waves crashed</a:t>
            </a:r>
          </a:p>
        </p:txBody>
      </p:sp>
      <p:sp>
        <p:nvSpPr>
          <p:cNvPr id="11" name="Freccia bidirezionale verticale 10">
            <a:extLst>
              <a:ext uri="{FF2B5EF4-FFF2-40B4-BE49-F238E27FC236}">
                <a16:creationId xmlns:a16="http://schemas.microsoft.com/office/drawing/2014/main" id="{986C2B66-F742-4FB6-B804-9F247F7C5A24}"/>
              </a:ext>
            </a:extLst>
          </p:cNvPr>
          <p:cNvSpPr/>
          <p:nvPr/>
        </p:nvSpPr>
        <p:spPr>
          <a:xfrm>
            <a:off x="7340957" y="3191755"/>
            <a:ext cx="116313" cy="1305381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58463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RightStep">
      <a:dk1>
        <a:srgbClr val="000000"/>
      </a:dk1>
      <a:lt1>
        <a:srgbClr val="FFFFFF"/>
      </a:lt1>
      <a:dk2>
        <a:srgbClr val="242E41"/>
      </a:dk2>
      <a:lt2>
        <a:srgbClr val="E8E2E5"/>
      </a:lt2>
      <a:accent1>
        <a:srgbClr val="42B676"/>
      </a:accent1>
      <a:accent2>
        <a:srgbClr val="43B1A2"/>
      </a:accent2>
      <a:accent3>
        <a:srgbClr val="32ADDD"/>
      </a:accent3>
      <a:accent4>
        <a:srgbClr val="5680E3"/>
      </a:accent4>
      <a:accent5>
        <a:srgbClr val="8274E8"/>
      </a:accent5>
      <a:accent6>
        <a:srgbClr val="A156E3"/>
      </a:accent6>
      <a:hlink>
        <a:srgbClr val="AE698F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TW Cen MT</vt:lpstr>
      <vt:lpstr>ShapesVTI</vt:lpstr>
      <vt:lpstr>PAST PROGRESSIVE</vt:lpstr>
      <vt:lpstr>While they were sailing, huge waves crashed into the raft.</vt:lpstr>
      <vt:lpstr>They were sailing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141</cp:revision>
  <dcterms:created xsi:type="dcterms:W3CDTF">2012-07-30T23:18:30Z</dcterms:created>
  <dcterms:modified xsi:type="dcterms:W3CDTF">2020-11-03T10:08:36Z</dcterms:modified>
</cp:coreProperties>
</file>