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1194A9-CDC7-443E-BCE5-D53F79F33794}" v="414" dt="2020-10-04T15:43:16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Thursday, October 22,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4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8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3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Thursday, October 22,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0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9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19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7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1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7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Thursday, October 22,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0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Thursday, October 22,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96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1" r:id="rId6"/>
    <p:sldLayoutId id="2147483707" r:id="rId7"/>
    <p:sldLayoutId id="2147483708" r:id="rId8"/>
    <p:sldLayoutId id="2147483709" r:id="rId9"/>
    <p:sldLayoutId id="2147483710" r:id="rId10"/>
    <p:sldLayoutId id="214748371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9D89EBB-72B3-43C9-BAA0-C3D3A97AD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6BA549-E7EA-4091-94B3-7B2B3044E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9567" y="619199"/>
            <a:ext cx="9492866" cy="868273"/>
          </a:xfrm>
        </p:spPr>
        <p:txBody>
          <a:bodyPr vert="horz" wrap="square" lIns="0" tIns="0" rIns="0" bIns="0" rtlCol="0" anchor="t" anchorCtr="0">
            <a:noAutofit/>
          </a:bodyPr>
          <a:lstStyle/>
          <a:p>
            <a:pPr algn="ctr"/>
            <a:r>
              <a:rPr lang="en-US" sz="4000" b="1" spc="-100" dirty="0"/>
              <a:t>PRESENT PROGRESSIVE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8F3AECA-1E28-4DB0-901D-747B827596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9400" y="406270"/>
            <a:ext cx="684878" cy="1449344"/>
            <a:chOff x="643527" y="1187494"/>
            <a:chExt cx="1434178" cy="3035022"/>
          </a:xfrm>
        </p:grpSpPr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F137E6B0-A1AA-47FF-AAB8-9E5D6B701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083914" y="3331230"/>
              <a:ext cx="879143" cy="903430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F72FB821-5AF0-4EA1-B84B-D5E12D833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869193" y="1989904"/>
              <a:ext cx="743890" cy="1195221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85">
              <a:extLst>
                <a:ext uri="{FF2B5EF4-FFF2-40B4-BE49-F238E27FC236}">
                  <a16:creationId xmlns:a16="http://schemas.microsoft.com/office/drawing/2014/main" id="{DFE0F740-8A45-42B9-BEF6-A75329504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800114">
              <a:off x="1316205" y="967005"/>
              <a:ext cx="541011" cy="981989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14C51D-3B74-4CCB-82B8-A184460FC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25210" y="268794"/>
            <a:ext cx="632305" cy="1606552"/>
            <a:chOff x="10224385" y="954724"/>
            <a:chExt cx="1324087" cy="3364228"/>
          </a:xfrm>
        </p:grpSpPr>
        <p:sp>
          <p:nvSpPr>
            <p:cNvPr id="20" name="Freeform 80">
              <a:extLst>
                <a:ext uri="{FF2B5EF4-FFF2-40B4-BE49-F238E27FC236}">
                  <a16:creationId xmlns:a16="http://schemas.microsoft.com/office/drawing/2014/main" id="{66CD91DA-BDB8-476E-8111-2918188D6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62739" y="2385730"/>
              <a:ext cx="985733" cy="504616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4">
              <a:extLst>
                <a:ext uri="{FF2B5EF4-FFF2-40B4-BE49-F238E27FC236}">
                  <a16:creationId xmlns:a16="http://schemas.microsoft.com/office/drawing/2014/main" id="{576CF7BA-63E8-47BF-AB8E-E9134BE8E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874527">
              <a:off x="10288245" y="954724"/>
              <a:ext cx="852074" cy="892781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7">
              <a:extLst>
                <a:ext uri="{FF2B5EF4-FFF2-40B4-BE49-F238E27FC236}">
                  <a16:creationId xmlns:a16="http://schemas.microsoft.com/office/drawing/2014/main" id="{C0C95E2B-D068-4E18-85DE-266A42E6C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20630858">
              <a:off x="10224385" y="3437261"/>
              <a:ext cx="824227" cy="881691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613F3963-915E-4812-8B39-BE6EA7CC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4524375" y="-809624"/>
            <a:ext cx="3143251" cy="12192001"/>
          </a:xfrm>
          <a:custGeom>
            <a:avLst/>
            <a:gdLst>
              <a:gd name="connsiteX0" fmla="*/ 508 w 2932134"/>
              <a:gd name="connsiteY0" fmla="*/ 4431100 h 12192000"/>
              <a:gd name="connsiteX1" fmla="*/ 137030 w 2932134"/>
              <a:gd name="connsiteY1" fmla="*/ 177371 h 12192000"/>
              <a:gd name="connsiteX2" fmla="*/ 145443 w 2932134"/>
              <a:gd name="connsiteY2" fmla="*/ 0 h 12192000"/>
              <a:gd name="connsiteX3" fmla="*/ 2932134 w 2932134"/>
              <a:gd name="connsiteY3" fmla="*/ 0 h 12192000"/>
              <a:gd name="connsiteX4" fmla="*/ 2932133 w 2932134"/>
              <a:gd name="connsiteY4" fmla="*/ 12192000 h 12192000"/>
              <a:gd name="connsiteX5" fmla="*/ 172151 w 2932134"/>
              <a:gd name="connsiteY5" fmla="*/ 12192000 h 12192000"/>
              <a:gd name="connsiteX6" fmla="*/ 169761 w 2932134"/>
              <a:gd name="connsiteY6" fmla="*/ 12180928 h 12192000"/>
              <a:gd name="connsiteX7" fmla="*/ 169761 w 2932134"/>
              <a:gd name="connsiteY7" fmla="*/ 7234593 h 12192000"/>
              <a:gd name="connsiteX8" fmla="*/ 508 w 2932134"/>
              <a:gd name="connsiteY8" fmla="*/ 44311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2134" h="12192000">
                <a:moveTo>
                  <a:pt x="508" y="4431100"/>
                </a:moveTo>
                <a:cubicBezTo>
                  <a:pt x="-7698" y="2846728"/>
                  <a:pt x="85554" y="1238574"/>
                  <a:pt x="137030" y="177371"/>
                </a:cubicBezTo>
                <a:lnTo>
                  <a:pt x="145443" y="0"/>
                </a:lnTo>
                <a:lnTo>
                  <a:pt x="2932134" y="0"/>
                </a:lnTo>
                <a:lnTo>
                  <a:pt x="2932133" y="12192000"/>
                </a:lnTo>
                <a:lnTo>
                  <a:pt x="172151" y="12192000"/>
                </a:lnTo>
                <a:lnTo>
                  <a:pt x="169761" y="12180928"/>
                </a:lnTo>
                <a:cubicBezTo>
                  <a:pt x="169761" y="11800439"/>
                  <a:pt x="169761" y="10278492"/>
                  <a:pt x="169761" y="7234593"/>
                </a:cubicBezTo>
                <a:cubicBezTo>
                  <a:pt x="50398" y="6402277"/>
                  <a:pt x="5637" y="5421334"/>
                  <a:pt x="508" y="4431100"/>
                </a:cubicBez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DE1CCFC-042D-4F91-9A31-19C21DE233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816" r="-2" b="12872"/>
          <a:stretch/>
        </p:blipFill>
        <p:spPr>
          <a:xfrm>
            <a:off x="20" y="2124079"/>
            <a:ext cx="12191980" cy="4008527"/>
          </a:xfrm>
          <a:custGeom>
            <a:avLst/>
            <a:gdLst/>
            <a:ahLst/>
            <a:cxnLst/>
            <a:rect l="l" t="t" r="r" b="b"/>
            <a:pathLst>
              <a:path w="12192000" h="4008527">
                <a:moveTo>
                  <a:pt x="4189346" y="67"/>
                </a:moveTo>
                <a:cubicBezTo>
                  <a:pt x="6609616" y="-2813"/>
                  <a:pt x="11142685" y="89351"/>
                  <a:pt x="11767395" y="89351"/>
                </a:cubicBezTo>
                <a:cubicBezTo>
                  <a:pt x="11866707" y="89351"/>
                  <a:pt x="11953607" y="89351"/>
                  <a:pt x="12029645" y="89351"/>
                </a:cubicBezTo>
                <a:lnTo>
                  <a:pt x="12192000" y="89351"/>
                </a:lnTo>
                <a:lnTo>
                  <a:pt x="12192000" y="3985854"/>
                </a:lnTo>
                <a:lnTo>
                  <a:pt x="12191997" y="3985854"/>
                </a:lnTo>
                <a:lnTo>
                  <a:pt x="12191997" y="3974419"/>
                </a:lnTo>
                <a:lnTo>
                  <a:pt x="12184243" y="3974470"/>
                </a:lnTo>
                <a:cubicBezTo>
                  <a:pt x="11170126" y="3981070"/>
                  <a:pt x="9547540" y="3991630"/>
                  <a:pt x="6951408" y="4008527"/>
                </a:cubicBezTo>
                <a:cubicBezTo>
                  <a:pt x="6951408" y="4008527"/>
                  <a:pt x="6951408" y="4008527"/>
                  <a:pt x="3941397" y="3963467"/>
                </a:cubicBezTo>
                <a:cubicBezTo>
                  <a:pt x="3941397" y="3963467"/>
                  <a:pt x="3941397" y="3963467"/>
                  <a:pt x="1332721" y="3963467"/>
                </a:cubicBezTo>
                <a:cubicBezTo>
                  <a:pt x="1232387" y="3963467"/>
                  <a:pt x="831053" y="3963467"/>
                  <a:pt x="329384" y="3963467"/>
                </a:cubicBezTo>
                <a:lnTo>
                  <a:pt x="0" y="3969926"/>
                </a:lnTo>
                <a:lnTo>
                  <a:pt x="0" y="40691"/>
                </a:lnTo>
                <a:lnTo>
                  <a:pt x="20858" y="40713"/>
                </a:lnTo>
                <a:cubicBezTo>
                  <a:pt x="1271033" y="41633"/>
                  <a:pt x="2406326" y="39179"/>
                  <a:pt x="2925316" y="19546"/>
                </a:cubicBezTo>
                <a:cubicBezTo>
                  <a:pt x="3184813" y="6458"/>
                  <a:pt x="3630821" y="732"/>
                  <a:pt x="4189346" y="6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4A7B1-35AD-4A76-9D96-19A15AC3D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534897"/>
          </a:xfrm>
        </p:spPr>
        <p:txBody>
          <a:bodyPr/>
          <a:lstStyle/>
          <a:p>
            <a:pPr algn="ctr"/>
            <a:r>
              <a:rPr lang="it-IT" b="1" dirty="0"/>
              <a:t>Use of </a:t>
            </a:r>
            <a:r>
              <a:rPr lang="it-IT" b="1" dirty="0" err="1"/>
              <a:t>present</a:t>
            </a:r>
            <a:r>
              <a:rPr lang="it-IT" b="1" dirty="0"/>
              <a:t> progressive/</a:t>
            </a:r>
            <a:r>
              <a:rPr lang="it-IT" b="1" dirty="0" err="1"/>
              <a:t>continuous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07C2A6-06A8-4CEA-9C82-8EB743BFF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4716"/>
            <a:ext cx="10728325" cy="4224260"/>
          </a:xfrm>
        </p:spPr>
        <p:txBody>
          <a:bodyPr/>
          <a:lstStyle/>
          <a:p>
            <a:r>
              <a:rPr lang="it-IT" dirty="0"/>
              <a:t>‘</a:t>
            </a:r>
            <a:r>
              <a:rPr lang="it-IT" sz="2400" dirty="0" err="1"/>
              <a:t>Around</a:t>
            </a:r>
            <a:r>
              <a:rPr lang="it-IT" sz="2400" dirty="0"/>
              <a:t> </a:t>
            </a:r>
            <a:r>
              <a:rPr lang="it-IT" sz="2400" dirty="0" err="1"/>
              <a:t>now</a:t>
            </a:r>
            <a:r>
              <a:rPr lang="it-IT" sz="2400" dirty="0"/>
              <a:t>’ actions and </a:t>
            </a:r>
            <a:r>
              <a:rPr lang="it-IT" sz="2400" dirty="0" err="1"/>
              <a:t>temporary</a:t>
            </a:r>
            <a:r>
              <a:rPr lang="it-IT" sz="2400" dirty="0"/>
              <a:t> actions</a:t>
            </a:r>
          </a:p>
          <a:p>
            <a:pPr marL="0" indent="0">
              <a:buNone/>
            </a:pPr>
            <a:r>
              <a:rPr lang="it-IT" sz="2400" i="1" dirty="0" err="1"/>
              <a:t>I’m</a:t>
            </a:r>
            <a:r>
              <a:rPr lang="it-IT" sz="2400" i="1" dirty="0"/>
              <a:t> </a:t>
            </a:r>
            <a:r>
              <a:rPr lang="it-IT" sz="2400" i="1" dirty="0" err="1"/>
              <a:t>travelling</a:t>
            </a:r>
            <a:r>
              <a:rPr lang="it-IT" sz="2400" i="1" dirty="0"/>
              <a:t> a </a:t>
            </a:r>
            <a:r>
              <a:rPr lang="it-IT" sz="2400" i="1" dirty="0" err="1"/>
              <a:t>lot</a:t>
            </a:r>
            <a:r>
              <a:rPr lang="it-IT" sz="2400" i="1" dirty="0"/>
              <a:t> </a:t>
            </a:r>
            <a:r>
              <a:rPr lang="it-IT" sz="2400" i="1" dirty="0" err="1"/>
              <a:t>these</a:t>
            </a:r>
            <a:r>
              <a:rPr lang="it-IT" sz="2400" i="1" dirty="0"/>
              <a:t> days.</a:t>
            </a:r>
          </a:p>
          <a:p>
            <a:pPr marL="0" indent="0">
              <a:buNone/>
            </a:pPr>
            <a:r>
              <a:rPr lang="it-IT" sz="2400" i="1" dirty="0" err="1"/>
              <a:t>I’m</a:t>
            </a:r>
            <a:r>
              <a:rPr lang="it-IT" sz="2400" i="1" dirty="0"/>
              <a:t> writing an email </a:t>
            </a:r>
            <a:r>
              <a:rPr lang="it-IT" sz="2400" i="1" dirty="0" err="1"/>
              <a:t>now</a:t>
            </a:r>
            <a:r>
              <a:rPr lang="it-IT" sz="2400" i="1" dirty="0"/>
              <a:t>.</a:t>
            </a:r>
          </a:p>
          <a:p>
            <a:r>
              <a:rPr lang="it-IT" sz="2400" dirty="0" err="1"/>
              <a:t>Changes</a:t>
            </a:r>
            <a:r>
              <a:rPr lang="it-IT" sz="2400" dirty="0"/>
              <a:t> and </a:t>
            </a:r>
            <a:r>
              <a:rPr lang="it-IT" sz="2400" dirty="0" err="1"/>
              <a:t>developments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i="1" dirty="0"/>
              <a:t>The </a:t>
            </a:r>
            <a:r>
              <a:rPr lang="it-IT" sz="2400" i="1" dirty="0" err="1"/>
              <a:t>child</a:t>
            </a:r>
            <a:r>
              <a:rPr lang="it-IT" sz="2400" i="1" dirty="0"/>
              <a:t> </a:t>
            </a:r>
            <a:r>
              <a:rPr lang="it-IT" sz="2400" i="1" dirty="0" err="1"/>
              <a:t>is</a:t>
            </a:r>
            <a:r>
              <a:rPr lang="it-IT" sz="2400" i="1" dirty="0"/>
              <a:t> </a:t>
            </a:r>
            <a:r>
              <a:rPr lang="it-IT" sz="2400" i="1" dirty="0" err="1"/>
              <a:t>getting</a:t>
            </a:r>
            <a:r>
              <a:rPr lang="it-IT" sz="2400" i="1" dirty="0"/>
              <a:t> </a:t>
            </a:r>
            <a:r>
              <a:rPr lang="it-IT" sz="2400" i="1" dirty="0" err="1"/>
              <a:t>bigger</a:t>
            </a:r>
            <a:r>
              <a:rPr lang="it-IT" sz="2400" i="1" dirty="0"/>
              <a:t> and </a:t>
            </a:r>
            <a:r>
              <a:rPr lang="it-IT" sz="2400" i="1" dirty="0" err="1"/>
              <a:t>bigger</a:t>
            </a:r>
            <a:r>
              <a:rPr lang="it-IT" sz="2400" i="1" dirty="0"/>
              <a:t>.</a:t>
            </a:r>
          </a:p>
          <a:p>
            <a:r>
              <a:rPr lang="it-IT" sz="2400" dirty="0" err="1"/>
              <a:t>Annoying</a:t>
            </a:r>
            <a:r>
              <a:rPr lang="it-IT" sz="2400" dirty="0"/>
              <a:t> </a:t>
            </a:r>
            <a:r>
              <a:rPr lang="it-IT" sz="2400" dirty="0" err="1"/>
              <a:t>habits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r>
              <a:rPr lang="it-IT" sz="2400" i="1" dirty="0" err="1"/>
              <a:t>She’s</a:t>
            </a:r>
            <a:r>
              <a:rPr lang="it-IT" sz="2400" i="1" dirty="0"/>
              <a:t> </a:t>
            </a:r>
            <a:r>
              <a:rPr lang="it-IT" sz="2400" i="1" dirty="0" err="1"/>
              <a:t>always</a:t>
            </a:r>
            <a:r>
              <a:rPr lang="it-IT" sz="2400" i="1" dirty="0"/>
              <a:t> </a:t>
            </a:r>
            <a:r>
              <a:rPr lang="it-IT" sz="2400" i="1" dirty="0" err="1"/>
              <a:t>gossiping</a:t>
            </a:r>
            <a:r>
              <a:rPr lang="it-IT" sz="2400" i="1" dirty="0"/>
              <a:t> </a:t>
            </a:r>
            <a:r>
              <a:rPr lang="it-IT" sz="2400" i="1" dirty="0" err="1"/>
              <a:t>about</a:t>
            </a:r>
            <a:r>
              <a:rPr lang="it-IT" sz="2400" i="1" dirty="0"/>
              <a:t> </a:t>
            </a:r>
            <a:r>
              <a:rPr lang="it-IT" sz="2400" i="1" dirty="0" err="1"/>
              <a:t>everyone</a:t>
            </a:r>
            <a:r>
              <a:rPr lang="it-IT" sz="2400" i="1" dirty="0"/>
              <a:t>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113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1DFA33-1138-4A4E-8082-5FAD80E4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46982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No progressive </a:t>
            </a:r>
            <a:r>
              <a:rPr lang="it-IT" b="1" dirty="0" err="1"/>
              <a:t>form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31C4B6-7D84-4482-9C2F-6DE4C07EF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8182"/>
            <a:ext cx="10728325" cy="4660777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Aft>
                <a:spcPts val="1413"/>
              </a:spcAft>
            </a:pPr>
            <a:r>
              <a:rPr lang="it-IT" altLang="it-IT" sz="2400" dirty="0" err="1">
                <a:solidFill>
                  <a:schemeClr val="tx1"/>
                </a:solidFill>
              </a:rPr>
              <a:t>Verbs</a:t>
            </a:r>
            <a:r>
              <a:rPr lang="it-IT" altLang="it-IT" sz="2400" dirty="0">
                <a:solidFill>
                  <a:schemeClr val="tx1"/>
                </a:solidFill>
              </a:rPr>
              <a:t> of </a:t>
            </a:r>
            <a:r>
              <a:rPr lang="it-IT" altLang="it-IT" sz="2400" b="1" dirty="0">
                <a:solidFill>
                  <a:schemeClr val="tx1"/>
                </a:solidFill>
              </a:rPr>
              <a:t>feelings</a:t>
            </a:r>
            <a:r>
              <a:rPr lang="it-IT" altLang="it-IT" sz="2400" dirty="0">
                <a:solidFill>
                  <a:schemeClr val="tx1"/>
                </a:solidFill>
              </a:rPr>
              <a:t> = like/ love/ </a:t>
            </a:r>
            <a:r>
              <a:rPr lang="it-IT" altLang="it-IT" sz="2400" dirty="0" err="1">
                <a:solidFill>
                  <a:schemeClr val="tx1"/>
                </a:solidFill>
              </a:rPr>
              <a:t>hate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prefer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wish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want</a:t>
            </a:r>
            <a:endParaRPr lang="it-IT" altLang="it-IT" sz="2400" dirty="0">
              <a:solidFill>
                <a:schemeClr val="tx1"/>
              </a:solidFill>
            </a:endParaRPr>
          </a:p>
          <a:p>
            <a:pPr marL="0" indent="0">
              <a:lnSpc>
                <a:spcPct val="93000"/>
              </a:lnSpc>
              <a:spcAft>
                <a:spcPts val="1413"/>
              </a:spcAft>
              <a:buNone/>
            </a:pPr>
            <a:r>
              <a:rPr lang="it-IT" altLang="it-IT" sz="2400" dirty="0">
                <a:solidFill>
                  <a:schemeClr val="tx1"/>
                </a:solidFill>
              </a:rPr>
              <a:t>BUT! </a:t>
            </a:r>
            <a:r>
              <a:rPr lang="it-IT" altLang="it-IT" sz="2400" i="1" dirty="0" err="1">
                <a:solidFill>
                  <a:schemeClr val="tx1"/>
                </a:solidFill>
              </a:rPr>
              <a:t>I'm</a:t>
            </a:r>
            <a:r>
              <a:rPr lang="it-IT" altLang="it-IT" sz="2400" i="1" dirty="0">
                <a:solidFill>
                  <a:schemeClr val="tx1"/>
                </a:solidFill>
              </a:rPr>
              <a:t> </a:t>
            </a:r>
            <a:r>
              <a:rPr lang="it-IT" altLang="it-IT" sz="2400" i="1" dirty="0" err="1">
                <a:solidFill>
                  <a:schemeClr val="tx1"/>
                </a:solidFill>
              </a:rPr>
              <a:t>enjoying</a:t>
            </a:r>
            <a:r>
              <a:rPr lang="it-IT" altLang="it-IT" sz="2400" i="1" dirty="0">
                <a:solidFill>
                  <a:schemeClr val="tx1"/>
                </a:solidFill>
              </a:rPr>
              <a:t> </a:t>
            </a:r>
            <a:r>
              <a:rPr lang="it-IT" altLang="it-IT" sz="2400" i="1" dirty="0" err="1">
                <a:solidFill>
                  <a:schemeClr val="tx1"/>
                </a:solidFill>
              </a:rPr>
              <a:t>this</a:t>
            </a:r>
            <a:r>
              <a:rPr lang="it-IT" altLang="it-IT" sz="2400" i="1" dirty="0">
                <a:solidFill>
                  <a:schemeClr val="tx1"/>
                </a:solidFill>
              </a:rPr>
              <a:t> pizza </a:t>
            </a:r>
            <a:r>
              <a:rPr lang="it-IT" altLang="it-IT" sz="2400" dirty="0">
                <a:solidFill>
                  <a:schemeClr val="tx1"/>
                </a:solidFill>
              </a:rPr>
              <a:t>(= </a:t>
            </a:r>
            <a:r>
              <a:rPr lang="it-IT" altLang="it-IT" sz="2400" i="1" dirty="0">
                <a:solidFill>
                  <a:schemeClr val="tx1"/>
                </a:solidFill>
              </a:rPr>
              <a:t>gustare, godersi, apprezzare</a:t>
            </a:r>
            <a:r>
              <a:rPr lang="it-IT" altLang="it-IT" sz="2400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3000"/>
              </a:lnSpc>
              <a:spcAft>
                <a:spcPts val="1413"/>
              </a:spcAft>
            </a:pPr>
            <a:r>
              <a:rPr lang="it-IT" altLang="it-IT" sz="2400" dirty="0" err="1">
                <a:solidFill>
                  <a:schemeClr val="tx1"/>
                </a:solidFill>
              </a:rPr>
              <a:t>Verbs</a:t>
            </a:r>
            <a:r>
              <a:rPr lang="it-IT" altLang="it-IT" sz="2400" dirty="0">
                <a:solidFill>
                  <a:schemeClr val="tx1"/>
                </a:solidFill>
              </a:rPr>
              <a:t> of </a:t>
            </a:r>
            <a:r>
              <a:rPr lang="it-IT" altLang="it-IT" sz="2400" b="1" dirty="0" err="1">
                <a:solidFill>
                  <a:schemeClr val="tx1"/>
                </a:solidFill>
              </a:rPr>
              <a:t>mental</a:t>
            </a:r>
            <a:r>
              <a:rPr lang="it-IT" altLang="it-IT" sz="2400" b="1" dirty="0">
                <a:solidFill>
                  <a:schemeClr val="tx1"/>
                </a:solidFill>
              </a:rPr>
              <a:t> activity</a:t>
            </a:r>
            <a:r>
              <a:rPr lang="it-IT" altLang="it-IT" sz="2400" dirty="0">
                <a:solidFill>
                  <a:schemeClr val="tx1"/>
                </a:solidFill>
              </a:rPr>
              <a:t> = </a:t>
            </a:r>
            <a:r>
              <a:rPr lang="it-IT" altLang="it-IT" sz="2400" dirty="0" err="1">
                <a:solidFill>
                  <a:schemeClr val="tx1"/>
                </a:solidFill>
              </a:rPr>
              <a:t>undersytand</a:t>
            </a:r>
            <a:r>
              <a:rPr lang="it-IT" altLang="it-IT" sz="2400" dirty="0">
                <a:solidFill>
                  <a:schemeClr val="tx1"/>
                </a:solidFill>
              </a:rPr>
              <a:t>/ know/ realise/ </a:t>
            </a:r>
            <a:r>
              <a:rPr lang="it-IT" altLang="it-IT" sz="2400" dirty="0" err="1">
                <a:solidFill>
                  <a:schemeClr val="tx1"/>
                </a:solidFill>
              </a:rPr>
              <a:t>believe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remember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forget</a:t>
            </a:r>
            <a:r>
              <a:rPr lang="it-IT" altLang="it-IT" sz="2400" dirty="0">
                <a:solidFill>
                  <a:schemeClr val="tx1"/>
                </a:solidFill>
              </a:rPr>
              <a:t>/ suppose/ </a:t>
            </a:r>
            <a:r>
              <a:rPr lang="it-IT" altLang="it-IT" sz="2400" dirty="0" err="1">
                <a:solidFill>
                  <a:schemeClr val="tx1"/>
                </a:solidFill>
              </a:rPr>
              <a:t>think</a:t>
            </a:r>
            <a:endParaRPr lang="it-IT" altLang="it-IT" sz="2400" dirty="0">
              <a:solidFill>
                <a:schemeClr val="tx1"/>
              </a:solidFill>
            </a:endParaRPr>
          </a:p>
          <a:p>
            <a:pPr marL="0" indent="0">
              <a:lnSpc>
                <a:spcPct val="93000"/>
              </a:lnSpc>
              <a:spcAft>
                <a:spcPts val="1413"/>
              </a:spcAft>
              <a:buNone/>
            </a:pPr>
            <a:r>
              <a:rPr lang="it-IT" altLang="it-IT" sz="2400" dirty="0">
                <a:solidFill>
                  <a:schemeClr val="tx1"/>
                </a:solidFill>
              </a:rPr>
              <a:t>BUT! </a:t>
            </a:r>
            <a:r>
              <a:rPr lang="it-IT" altLang="it-IT" sz="2400" i="1" dirty="0" err="1">
                <a:solidFill>
                  <a:schemeClr val="tx1"/>
                </a:solidFill>
              </a:rPr>
              <a:t>I'm</a:t>
            </a:r>
            <a:r>
              <a:rPr lang="it-IT" altLang="it-IT" sz="2400" i="1" dirty="0">
                <a:solidFill>
                  <a:schemeClr val="tx1"/>
                </a:solidFill>
              </a:rPr>
              <a:t> thinking of </a:t>
            </a:r>
            <a:r>
              <a:rPr lang="it-IT" altLang="it-IT" sz="2400" i="1" dirty="0" err="1">
                <a:solidFill>
                  <a:schemeClr val="tx1"/>
                </a:solidFill>
              </a:rPr>
              <a:t>getting</a:t>
            </a:r>
            <a:r>
              <a:rPr lang="it-IT" altLang="it-IT" sz="2400" i="1" dirty="0">
                <a:solidFill>
                  <a:schemeClr val="tx1"/>
                </a:solidFill>
              </a:rPr>
              <a:t> </a:t>
            </a:r>
            <a:r>
              <a:rPr lang="it-IT" altLang="it-IT" sz="2400" i="1" dirty="0" err="1">
                <a:solidFill>
                  <a:schemeClr val="tx1"/>
                </a:solidFill>
              </a:rPr>
              <a:t>married</a:t>
            </a:r>
            <a:r>
              <a:rPr lang="it-IT" altLang="it-IT" sz="2400" i="1" dirty="0">
                <a:solidFill>
                  <a:schemeClr val="tx1"/>
                </a:solidFill>
              </a:rPr>
              <a:t> </a:t>
            </a:r>
            <a:r>
              <a:rPr lang="it-IT" altLang="it-IT" sz="2400" dirty="0">
                <a:solidFill>
                  <a:schemeClr val="tx1"/>
                </a:solidFill>
              </a:rPr>
              <a:t>(= </a:t>
            </a:r>
            <a:r>
              <a:rPr lang="it-IT" altLang="it-IT" sz="2400" i="1" dirty="0">
                <a:solidFill>
                  <a:schemeClr val="tx1"/>
                </a:solidFill>
              </a:rPr>
              <a:t>valutare la possibilità</a:t>
            </a:r>
            <a:r>
              <a:rPr lang="it-IT" altLang="it-IT" sz="2400" dirty="0">
                <a:solidFill>
                  <a:schemeClr val="tx1"/>
                </a:solidFill>
              </a:rPr>
              <a:t>)</a:t>
            </a:r>
          </a:p>
          <a:p>
            <a:r>
              <a:rPr lang="it-IT" altLang="it-IT" sz="2400" dirty="0" err="1">
                <a:solidFill>
                  <a:schemeClr val="tx1"/>
                </a:solidFill>
              </a:rPr>
              <a:t>Verbs</a:t>
            </a:r>
            <a:r>
              <a:rPr lang="it-IT" altLang="it-IT" sz="2400" dirty="0">
                <a:solidFill>
                  <a:schemeClr val="tx1"/>
                </a:solidFill>
              </a:rPr>
              <a:t> of </a:t>
            </a:r>
            <a:r>
              <a:rPr lang="it-IT" altLang="it-IT" sz="2400" b="1" dirty="0" err="1">
                <a:solidFill>
                  <a:schemeClr val="tx1"/>
                </a:solidFill>
              </a:rPr>
              <a:t>possession</a:t>
            </a:r>
            <a:r>
              <a:rPr lang="it-IT" altLang="it-IT" sz="2400" dirty="0">
                <a:solidFill>
                  <a:schemeClr val="tx1"/>
                </a:solidFill>
              </a:rPr>
              <a:t> = </a:t>
            </a:r>
            <a:r>
              <a:rPr lang="it-IT" altLang="it-IT" sz="2400" dirty="0" err="1">
                <a:solidFill>
                  <a:schemeClr val="tx1"/>
                </a:solidFill>
              </a:rPr>
              <a:t>have</a:t>
            </a:r>
            <a:r>
              <a:rPr lang="it-IT" altLang="it-IT" sz="2400" dirty="0">
                <a:solidFill>
                  <a:schemeClr val="tx1"/>
                </a:solidFill>
              </a:rPr>
              <a:t> </a:t>
            </a:r>
            <a:r>
              <a:rPr lang="it-IT" altLang="it-IT" sz="2400" dirty="0" err="1">
                <a:solidFill>
                  <a:schemeClr val="tx1"/>
                </a:solidFill>
              </a:rPr>
              <a:t>got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own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need</a:t>
            </a:r>
            <a:endParaRPr lang="it-IT" altLang="it-IT" sz="2400" dirty="0">
              <a:solidFill>
                <a:schemeClr val="tx1"/>
              </a:solidFill>
            </a:endParaRPr>
          </a:p>
          <a:p>
            <a:pPr>
              <a:lnSpc>
                <a:spcPct val="93000"/>
              </a:lnSpc>
              <a:spcAft>
                <a:spcPts val="1413"/>
              </a:spcAft>
            </a:pPr>
            <a:r>
              <a:rPr lang="it-IT" altLang="it-IT" sz="2400" dirty="0" err="1">
                <a:solidFill>
                  <a:schemeClr val="tx1"/>
                </a:solidFill>
              </a:rPr>
              <a:t>Verbs</a:t>
            </a:r>
            <a:r>
              <a:rPr lang="it-IT" altLang="it-IT" sz="2400" dirty="0">
                <a:solidFill>
                  <a:schemeClr val="tx1"/>
                </a:solidFill>
              </a:rPr>
              <a:t> of </a:t>
            </a:r>
            <a:r>
              <a:rPr lang="it-IT" altLang="it-IT" sz="2400" b="1" dirty="0" err="1">
                <a:solidFill>
                  <a:schemeClr val="tx1"/>
                </a:solidFill>
              </a:rPr>
              <a:t>perception</a:t>
            </a:r>
            <a:r>
              <a:rPr lang="it-IT" altLang="it-IT" sz="2400" dirty="0">
                <a:solidFill>
                  <a:schemeClr val="tx1"/>
                </a:solidFill>
              </a:rPr>
              <a:t> = </a:t>
            </a:r>
            <a:r>
              <a:rPr lang="it-IT" altLang="it-IT" sz="2400" dirty="0" err="1">
                <a:solidFill>
                  <a:schemeClr val="tx1"/>
                </a:solidFill>
              </a:rPr>
              <a:t>hear</a:t>
            </a:r>
            <a:r>
              <a:rPr lang="it-IT" altLang="it-IT" sz="2400" dirty="0">
                <a:solidFill>
                  <a:schemeClr val="tx1"/>
                </a:solidFill>
              </a:rPr>
              <a:t>/ taste/ </a:t>
            </a:r>
            <a:r>
              <a:rPr lang="it-IT" altLang="it-IT" sz="2400" dirty="0" err="1">
                <a:solidFill>
                  <a:schemeClr val="tx1"/>
                </a:solidFill>
              </a:rPr>
              <a:t>smell</a:t>
            </a:r>
            <a:r>
              <a:rPr lang="it-IT" altLang="it-IT" sz="2400" dirty="0">
                <a:solidFill>
                  <a:schemeClr val="tx1"/>
                </a:solidFill>
              </a:rPr>
              <a:t>/ </a:t>
            </a:r>
            <a:r>
              <a:rPr lang="it-IT" altLang="it-IT" sz="2400" dirty="0" err="1">
                <a:solidFill>
                  <a:schemeClr val="tx1"/>
                </a:solidFill>
              </a:rPr>
              <a:t>see</a:t>
            </a:r>
            <a:endParaRPr lang="it-IT" altLang="it-IT" sz="2400" dirty="0">
              <a:solidFill>
                <a:schemeClr val="tx1"/>
              </a:solidFill>
            </a:endParaRPr>
          </a:p>
          <a:p>
            <a:pPr marL="0" indent="0">
              <a:lnSpc>
                <a:spcPct val="93000"/>
              </a:lnSpc>
              <a:spcAft>
                <a:spcPts val="1413"/>
              </a:spcAft>
              <a:buNone/>
            </a:pPr>
            <a:r>
              <a:rPr lang="it-IT" altLang="it-IT" sz="2400" dirty="0">
                <a:solidFill>
                  <a:schemeClr val="tx1"/>
                </a:solidFill>
              </a:rPr>
              <a:t>BUT! </a:t>
            </a:r>
            <a:r>
              <a:rPr lang="it-IT" altLang="it-IT" sz="2400" i="1" dirty="0" err="1">
                <a:solidFill>
                  <a:schemeClr val="tx1"/>
                </a:solidFill>
              </a:rPr>
              <a:t>I'm</a:t>
            </a:r>
            <a:r>
              <a:rPr lang="it-IT" altLang="it-IT" sz="2400" i="1" dirty="0">
                <a:solidFill>
                  <a:schemeClr val="tx1"/>
                </a:solidFill>
              </a:rPr>
              <a:t> seeing Sally </a:t>
            </a:r>
            <a:r>
              <a:rPr lang="it-IT" altLang="it-IT" sz="2400" i="1" dirty="0" err="1">
                <a:solidFill>
                  <a:schemeClr val="tx1"/>
                </a:solidFill>
              </a:rPr>
              <a:t>this</a:t>
            </a:r>
            <a:r>
              <a:rPr lang="it-IT" altLang="it-IT" sz="2400" i="1" dirty="0">
                <a:solidFill>
                  <a:schemeClr val="tx1"/>
                </a:solidFill>
              </a:rPr>
              <a:t> </a:t>
            </a:r>
            <a:r>
              <a:rPr lang="it-IT" altLang="it-IT" sz="2400" i="1" dirty="0" err="1">
                <a:solidFill>
                  <a:schemeClr val="tx1"/>
                </a:solidFill>
              </a:rPr>
              <a:t>afternoon</a:t>
            </a:r>
            <a:r>
              <a:rPr lang="it-IT" altLang="it-IT" sz="2400" i="1" dirty="0">
                <a:solidFill>
                  <a:schemeClr val="tx1"/>
                </a:solidFill>
              </a:rPr>
              <a:t> </a:t>
            </a:r>
            <a:r>
              <a:rPr lang="it-IT" altLang="it-IT" sz="2400" dirty="0">
                <a:solidFill>
                  <a:schemeClr val="tx1"/>
                </a:solidFill>
              </a:rPr>
              <a:t>(= </a:t>
            </a:r>
            <a:r>
              <a:rPr lang="it-IT" altLang="it-IT" sz="2400" i="1" dirty="0">
                <a:solidFill>
                  <a:schemeClr val="tx1"/>
                </a:solidFill>
              </a:rPr>
              <a:t>incontrare</a:t>
            </a:r>
            <a:r>
              <a:rPr lang="it-IT" altLang="it-IT" sz="2400" dirty="0">
                <a:solidFill>
                  <a:schemeClr val="tx1"/>
                </a:solidFill>
              </a:rPr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465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BBC371-361C-45F7-9235-C3252E336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410369-B924-4C51-973F-348A6211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984299"/>
          </a:xfrm>
        </p:spPr>
        <p:txBody>
          <a:bodyPr wrap="square">
            <a:normAutofit/>
          </a:bodyPr>
          <a:lstStyle/>
          <a:p>
            <a:pPr algn="ctr"/>
            <a:r>
              <a:rPr lang="en-US" sz="4800" b="1" dirty="0"/>
              <a:t>I'm studying history </a:t>
            </a:r>
            <a:endParaRPr lang="en-US" sz="4800" dirty="0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1734458"/>
            <a:ext cx="12191501" cy="5123544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93838D7-B7C4-4A37-9F1E-D31E5AB1D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846598"/>
              </p:ext>
            </p:extLst>
          </p:nvPr>
        </p:nvGraphicFramePr>
        <p:xfrm>
          <a:off x="973612" y="3306153"/>
          <a:ext cx="10222552" cy="2481072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497139">
                  <a:extLst>
                    <a:ext uri="{9D8B030D-6E8A-4147-A177-3AD203B41FA5}">
                      <a16:colId xmlns:a16="http://schemas.microsoft.com/office/drawing/2014/main" val="3391649545"/>
                    </a:ext>
                  </a:extLst>
                </a:gridCol>
                <a:gridCol w="2755584">
                  <a:extLst>
                    <a:ext uri="{9D8B030D-6E8A-4147-A177-3AD203B41FA5}">
                      <a16:colId xmlns:a16="http://schemas.microsoft.com/office/drawing/2014/main" val="1352933042"/>
                    </a:ext>
                  </a:extLst>
                </a:gridCol>
                <a:gridCol w="2682240">
                  <a:extLst>
                    <a:ext uri="{9D8B030D-6E8A-4147-A177-3AD203B41FA5}">
                      <a16:colId xmlns:a16="http://schemas.microsoft.com/office/drawing/2014/main" val="3293168970"/>
                    </a:ext>
                  </a:extLst>
                </a:gridCol>
                <a:gridCol w="2287589">
                  <a:extLst>
                    <a:ext uri="{9D8B030D-6E8A-4147-A177-3AD203B41FA5}">
                      <a16:colId xmlns:a16="http://schemas.microsoft.com/office/drawing/2014/main" val="1572482485"/>
                    </a:ext>
                  </a:extLst>
                </a:gridCol>
              </a:tblGrid>
              <a:tr h="985724">
                <a:tc>
                  <a:txBody>
                    <a:bodyPr/>
                    <a:lstStyle/>
                    <a:p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Subject </a:t>
                      </a:r>
                    </a:p>
                  </a:txBody>
                  <a:tcPr marL="402336" marR="201168" marT="201168" marB="2011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Auxiliary (to be) </a:t>
                      </a:r>
                    </a:p>
                  </a:txBody>
                  <a:tcPr marL="402336" marR="201168" marT="201168" marB="2011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Verb -</a:t>
                      </a:r>
                      <a:r>
                        <a:rPr lang="en-US" sz="3300" b="1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ing</a:t>
                      </a:r>
                      <a:endParaRPr lang="en-US" sz="3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402336" marR="201168" marT="201168" marB="2011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Object </a:t>
                      </a:r>
                    </a:p>
                  </a:txBody>
                  <a:tcPr marL="402336" marR="201168" marT="201168" marB="2011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7424"/>
                  </a:ext>
                </a:extLst>
              </a:tr>
              <a:tr h="1072896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</a:t>
                      </a:r>
                    </a:p>
                  </a:txBody>
                  <a:tcPr marL="402336" marR="201168" marT="201168" marB="20116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</a:t>
                      </a:r>
                    </a:p>
                  </a:txBody>
                  <a:tcPr marL="402336" marR="201168" marT="201168" marB="20116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studying</a:t>
                      </a:r>
                    </a:p>
                  </a:txBody>
                  <a:tcPr marL="402336" marR="201168" marT="201168" marB="20116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History.</a:t>
                      </a:r>
                    </a:p>
                  </a:txBody>
                  <a:tcPr marL="402336" marR="201168" marT="201168" marB="201168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183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22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43B8-E841-4BA9-A8CE-EF822FF2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/>
              <a:t>-</a:t>
            </a:r>
            <a:r>
              <a:rPr lang="en-US" sz="5400" b="1" dirty="0" err="1"/>
              <a:t>ing</a:t>
            </a:r>
            <a:r>
              <a:rPr lang="en-US" sz="5400" b="1" dirty="0"/>
              <a:t> form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92332-5A49-4550-B807-D00D17832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0000" y="1936176"/>
            <a:ext cx="5003800" cy="3839999"/>
          </a:xfrm>
        </p:spPr>
        <p:txBody>
          <a:bodyPr vert="horz" lIns="0" tIns="0" rIns="0" bIns="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Work</a:t>
            </a:r>
            <a:endParaRPr lang="en-US" b="1" dirty="0">
              <a:solidFill>
                <a:srgbClr val="FFFFFF">
                  <a:alpha val="58000"/>
                </a:srgbClr>
              </a:solidFill>
            </a:endParaRP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Smil</a:t>
            </a: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>
                <a:solidFill>
                  <a:srgbClr val="FFFFFF"/>
                </a:solidFill>
              </a:rPr>
              <a:t> </a:t>
            </a:r>
            <a:endParaRPr lang="en-US" b="1" dirty="0">
              <a:solidFill>
                <a:srgbClr val="FFFFFF">
                  <a:alpha val="58000"/>
                </a:srgbClr>
              </a:solidFill>
            </a:endParaRP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Stop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Admit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Travel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Boil 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Study 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FFFFFF"/>
                </a:solidFill>
              </a:rPr>
              <a:t>D</a:t>
            </a:r>
            <a:r>
              <a:rPr lang="en-US" b="1" dirty="0">
                <a:solidFill>
                  <a:srgbClr val="FF0000"/>
                </a:solidFill>
              </a:rPr>
              <a:t>ie</a:t>
            </a:r>
            <a:r>
              <a:rPr lang="en-US" b="1" dirty="0">
                <a:solidFill>
                  <a:srgbClr val="FFFFFF"/>
                </a:solidFill>
              </a:rPr>
              <a:t>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E318B-A0F0-4DDE-9E33-69B80E1D0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8318" y="1883984"/>
            <a:ext cx="7483445" cy="3892192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rgbClr val="FFFFFF"/>
                </a:solidFill>
              </a:rPr>
              <a:t>Working 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Smiling 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Stopping (</a:t>
            </a:r>
            <a:r>
              <a:rPr lang="en-US" dirty="0" err="1">
                <a:solidFill>
                  <a:srgbClr val="FFFFFF">
                    <a:alpha val="58000"/>
                  </a:srgbClr>
                </a:solidFill>
              </a:rPr>
              <a:t>vowel+consonant</a:t>
            </a: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 _ 1 syllable)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Admitting (</a:t>
            </a:r>
            <a:r>
              <a:rPr lang="en-US" dirty="0" err="1">
                <a:solidFill>
                  <a:srgbClr val="FFFFFF">
                    <a:alpha val="58000"/>
                  </a:srgbClr>
                </a:solidFill>
              </a:rPr>
              <a:t>vowel+consonant</a:t>
            </a: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 _stress on the last syllable)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Travelling vs traveling (British vs American standard)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Boiling (2 vowels before L)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Studying (</a:t>
            </a:r>
            <a:r>
              <a:rPr lang="en-US" dirty="0" err="1">
                <a:solidFill>
                  <a:srgbClr val="FFFFFF">
                    <a:alpha val="58000"/>
                  </a:srgbClr>
                </a:solidFill>
              </a:rPr>
              <a:t>y+ing</a:t>
            </a: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)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Dying (</a:t>
            </a:r>
            <a:r>
              <a:rPr lang="en-US" dirty="0" err="1">
                <a:solidFill>
                  <a:srgbClr val="FFFFFF">
                    <a:alpha val="58000"/>
                  </a:srgbClr>
                </a:solidFill>
              </a:rPr>
              <a:t>ie</a:t>
            </a: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 -&gt; </a:t>
            </a:r>
            <a:r>
              <a:rPr lang="en-US" dirty="0" err="1">
                <a:solidFill>
                  <a:srgbClr val="FFFFFF">
                    <a:alpha val="58000"/>
                  </a:srgbClr>
                </a:solidFill>
              </a:rPr>
              <a:t>y+ING</a:t>
            </a:r>
            <a:r>
              <a:rPr lang="en-US" dirty="0">
                <a:solidFill>
                  <a:srgbClr val="FFFFFF">
                    <a:alpha val="58000"/>
                  </a:srgbClr>
                </a:solidFill>
              </a:rPr>
              <a:t>)    </a:t>
            </a:r>
          </a:p>
          <a:p>
            <a:pPr marL="457200" indent="-457200">
              <a:buAutoNum type="arabicPeriod"/>
            </a:pP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rgbClr val="FFFFFF">
                  <a:alpha val="58000"/>
                </a:srgb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>
                  <a:alpha val="58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2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2336C-EB46-41A8-A632-EC9773A6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ea typeface="+mj-lt"/>
                <a:cs typeface="+mj-lt"/>
              </a:rPr>
              <a:t>I'</a:t>
            </a:r>
            <a:r>
              <a:rPr lang="en-US" sz="4400" b="1" dirty="0">
                <a:solidFill>
                  <a:srgbClr val="FF0000"/>
                </a:solidFill>
                <a:ea typeface="+mj-lt"/>
                <a:cs typeface="+mj-lt"/>
              </a:rPr>
              <a:t>m</a:t>
            </a:r>
            <a:r>
              <a:rPr lang="en-US" sz="4400" b="1" dirty="0">
                <a:ea typeface="+mj-lt"/>
                <a:cs typeface="+mj-lt"/>
              </a:rPr>
              <a:t> studying history 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0EAA-9510-4FEE-A9F0-EE256183E4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Negative sentence</a:t>
            </a:r>
            <a:endParaRPr lang="en-US" sz="2400" b="1" dirty="0"/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Yes/No question</a:t>
            </a:r>
            <a:endParaRPr lang="en-US" sz="2400" b="1" dirty="0">
              <a:solidFill>
                <a:srgbClr val="FFFFFF">
                  <a:alpha val="58000"/>
                </a:srgbClr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Short answers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solidFill>
                  <a:srgbClr val="FFFFFF"/>
                </a:solidFill>
              </a:rPr>
              <a:t>Wh</a:t>
            </a:r>
            <a:r>
              <a:rPr lang="en-US" sz="2400" b="1" dirty="0">
                <a:solidFill>
                  <a:srgbClr val="FFFFFF"/>
                </a:solidFill>
              </a:rPr>
              <a:t> question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534DD-4C74-45BA-B155-CD4C46312C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I’m NOT studying history.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Are you studying?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Yes, I am. / No, I’m not. 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rgbClr val="FFFFFF"/>
                </a:solidFill>
              </a:rPr>
              <a:t>What/why/where are you studying?</a:t>
            </a:r>
          </a:p>
        </p:txBody>
      </p:sp>
    </p:spTree>
    <p:extLst>
      <p:ext uri="{BB962C8B-B14F-4D97-AF65-F5344CB8AC3E}">
        <p14:creationId xmlns:p14="http://schemas.microsoft.com/office/powerpoint/2010/main" val="2502859682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LightSeedRightStep">
      <a:dk1>
        <a:srgbClr val="000000"/>
      </a:dk1>
      <a:lt1>
        <a:srgbClr val="FFFFFF"/>
      </a:lt1>
      <a:dk2>
        <a:srgbClr val="223C26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E"/>
      </a:accent6>
      <a:hlink>
        <a:srgbClr val="5F84A8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267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Avenir Next LT Pro</vt:lpstr>
      <vt:lpstr>Rockwell Nova Light</vt:lpstr>
      <vt:lpstr>The Hand Extrablack</vt:lpstr>
      <vt:lpstr>BlobVTI</vt:lpstr>
      <vt:lpstr>PRESENT PROGRESSIVE</vt:lpstr>
      <vt:lpstr>Use of present progressive/continuous</vt:lpstr>
      <vt:lpstr>No progressive form</vt:lpstr>
      <vt:lpstr>I'm studying history </vt:lpstr>
      <vt:lpstr>-ing form</vt:lpstr>
      <vt:lpstr>I'm studying history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98</cp:revision>
  <dcterms:created xsi:type="dcterms:W3CDTF">2012-07-30T23:18:30Z</dcterms:created>
  <dcterms:modified xsi:type="dcterms:W3CDTF">2020-10-22T09:58:31Z</dcterms:modified>
</cp:coreProperties>
</file>