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301" r:id="rId7"/>
    <p:sldId id="30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2E98B1-1CDD-4B12-83D3-0ECCC5A253A7}" v="625" dt="2020-11-16T21:37:34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16E3B-3037-4F66-918B-9E70AA6E521A}" type="datetimeFigureOut">
              <a:rPr lang="it-IT" smtClean="0"/>
              <a:t>18/12/2020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DD03D-F212-4FFB-BCAF-32DE09F869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9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0">
            <a:extLst>
              <a:ext uri="{FF2B5EF4-FFF2-40B4-BE49-F238E27FC236}">
                <a16:creationId xmlns:a16="http://schemas.microsoft.com/office/drawing/2014/main" id="{C6C7F4F4-1441-4FB8-91D1-DDB9C5F7E34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C5B8D288-1EE4-4990-84B1-03B4FEA129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6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59" name="Text Box 1">
            <a:extLst>
              <a:ext uri="{FF2B5EF4-FFF2-40B4-BE49-F238E27FC236}">
                <a16:creationId xmlns:a16="http://schemas.microsoft.com/office/drawing/2014/main" id="{9C4865BE-E3E2-425E-9C79-5B08AC9F5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0F2758E8-29D6-49DB-98F4-CC554B3ECD2D}" type="slidenum">
              <a:rPr lang="it-IT" altLang="it-IT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6</a:t>
            </a:fld>
            <a:endParaRPr lang="it-IT" altLang="it-IT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60" name="Text Box 2">
            <a:extLst>
              <a:ext uri="{FF2B5EF4-FFF2-40B4-BE49-F238E27FC236}">
                <a16:creationId xmlns:a16="http://schemas.microsoft.com/office/drawing/2014/main" id="{C13C00C7-3B3C-426E-8E29-39BAC44F7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4ACF2922-BB9A-43DC-95D4-102D8CD008D4}" type="slidenum">
              <a:rPr lang="it-IT" altLang="it-IT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6</a:t>
            </a:fld>
            <a:endParaRPr lang="it-IT" altLang="it-IT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61" name="Rectangle 3">
            <a:extLst>
              <a:ext uri="{FF2B5EF4-FFF2-40B4-BE49-F238E27FC236}">
                <a16:creationId xmlns:a16="http://schemas.microsoft.com/office/drawing/2014/main" id="{0EE0C836-7EC2-4B86-ABEA-4FEC43E7630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62" name="Rectangle 4">
            <a:extLst>
              <a:ext uri="{FF2B5EF4-FFF2-40B4-BE49-F238E27FC236}">
                <a16:creationId xmlns:a16="http://schemas.microsoft.com/office/drawing/2014/main" id="{DA1E3CF6-0416-46AD-BF3F-5E84DB74CB2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0">
            <a:extLst>
              <a:ext uri="{FF2B5EF4-FFF2-40B4-BE49-F238E27FC236}">
                <a16:creationId xmlns:a16="http://schemas.microsoft.com/office/drawing/2014/main" id="{6CD3551A-8B65-41C4-8329-110FF905C35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6F6BB7DF-42D0-4D38-9031-848DFD56C489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7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307" name="Text Box 1">
            <a:extLst>
              <a:ext uri="{FF2B5EF4-FFF2-40B4-BE49-F238E27FC236}">
                <a16:creationId xmlns:a16="http://schemas.microsoft.com/office/drawing/2014/main" id="{93EF07B7-1FCA-47BC-A4F8-7435824DC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8659148-90B7-407C-9ED5-41A6202734D0}" type="slidenum">
              <a:rPr lang="it-IT" altLang="it-IT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7</a:t>
            </a:fld>
            <a:endParaRPr lang="it-IT" altLang="it-IT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308" name="Text Box 2">
            <a:extLst>
              <a:ext uri="{FF2B5EF4-FFF2-40B4-BE49-F238E27FC236}">
                <a16:creationId xmlns:a16="http://schemas.microsoft.com/office/drawing/2014/main" id="{FD6F81EA-3250-4B7D-967B-BD2E8CD37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718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4D2BDA60-BF42-4372-87F1-6565CEFBA87E}" type="slidenum">
              <a:rPr lang="it-IT" altLang="it-IT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7</a:t>
            </a:fld>
            <a:endParaRPr lang="it-IT" altLang="it-IT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309" name="Rectangle 3">
            <a:extLst>
              <a:ext uri="{FF2B5EF4-FFF2-40B4-BE49-F238E27FC236}">
                <a16:creationId xmlns:a16="http://schemas.microsoft.com/office/drawing/2014/main" id="{3096120A-D9FB-41A1-8232-7279F664FC40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10" name="Rectangle 4">
            <a:extLst>
              <a:ext uri="{FF2B5EF4-FFF2-40B4-BE49-F238E27FC236}">
                <a16:creationId xmlns:a16="http://schemas.microsoft.com/office/drawing/2014/main" id="{E87420A3-4A1C-4D28-BE90-F3C564618FB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2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6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61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59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490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93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15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55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936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25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764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5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693" r:id="rId5"/>
    <p:sldLayoutId id="2147483698" r:id="rId6"/>
    <p:sldLayoutId id="2147483694" r:id="rId7"/>
    <p:sldLayoutId id="2147483695" r:id="rId8"/>
    <p:sldLayoutId id="2147483696" r:id="rId9"/>
    <p:sldLayoutId id="2147483697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B24ACAB-EBF0-4022-893E-921BF5DC87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6716" r="-2" b="88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537" y="643467"/>
            <a:ext cx="5520995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57047" y="795509"/>
            <a:ext cx="5037616" cy="30113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PRESENT PERFECT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6764" y="9067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F4FF7-B7B5-4B40-9430-5EB21262FF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cs typeface="Aharoni"/>
              </a:rPr>
              <a:t>I’ve eaten snails.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473D5-6CF3-4E2A-85BE-66D1EAFD2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6156465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3600" dirty="0"/>
              <a:t>Did you do it in the past? </a:t>
            </a:r>
          </a:p>
          <a:p>
            <a:pPr algn="l"/>
            <a:r>
              <a:rPr lang="en-US" sz="3600" dirty="0"/>
              <a:t>Do you eat it now?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32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F4FF7-B7B5-4B40-9430-5EB21262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cs typeface="Aharoni"/>
              </a:rPr>
              <a:t>I’ve eaten snails.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F7E9FD08-E667-4720-9DD0-54C5390A6CDE}"/>
              </a:ext>
            </a:extLst>
          </p:cNvPr>
          <p:cNvSpPr/>
          <p:nvPr/>
        </p:nvSpPr>
        <p:spPr>
          <a:xfrm>
            <a:off x="1086988" y="4491479"/>
            <a:ext cx="10125203" cy="480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E2A9E2C4-C342-4060-A268-2E70866AAF48}"/>
              </a:ext>
            </a:extLst>
          </p:cNvPr>
          <p:cNvSpPr/>
          <p:nvPr/>
        </p:nvSpPr>
        <p:spPr>
          <a:xfrm>
            <a:off x="7910925" y="2010271"/>
            <a:ext cx="480164" cy="329851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6BC8B6-406F-4C35-AB5C-94D4DA3BCD07}"/>
              </a:ext>
            </a:extLst>
          </p:cNvPr>
          <p:cNvSpPr txBox="1"/>
          <p:nvPr/>
        </p:nvSpPr>
        <p:spPr>
          <a:xfrm>
            <a:off x="1596808" y="4957958"/>
            <a:ext cx="128183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dirty="0"/>
              <a:t>PAST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9329A7-257E-4DC5-81D9-82A7E8C6C7A0}"/>
              </a:ext>
            </a:extLst>
          </p:cNvPr>
          <p:cNvSpPr txBox="1"/>
          <p:nvPr/>
        </p:nvSpPr>
        <p:spPr>
          <a:xfrm>
            <a:off x="9036093" y="4975573"/>
            <a:ext cx="188725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dirty="0"/>
              <a:t>PRESENT</a:t>
            </a: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7BEE0517-887F-4F21-9457-A7B5AFB5F4FC}"/>
              </a:ext>
            </a:extLst>
          </p:cNvPr>
          <p:cNvSpPr/>
          <p:nvPr/>
        </p:nvSpPr>
        <p:spPr>
          <a:xfrm>
            <a:off x="3130985" y="4232232"/>
            <a:ext cx="918575" cy="91857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Curved Down 12">
            <a:extLst>
              <a:ext uri="{FF2B5EF4-FFF2-40B4-BE49-F238E27FC236}">
                <a16:creationId xmlns:a16="http://schemas.microsoft.com/office/drawing/2014/main" id="{9A5863DA-DF65-4E07-B7FF-8A868EC65C62}"/>
              </a:ext>
            </a:extLst>
          </p:cNvPr>
          <p:cNvSpPr/>
          <p:nvPr/>
        </p:nvSpPr>
        <p:spPr>
          <a:xfrm>
            <a:off x="3380681" y="3294189"/>
            <a:ext cx="4770326" cy="73068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2D5812A-6EA6-422A-B784-8233F01861EF}"/>
              </a:ext>
            </a:extLst>
          </p:cNvPr>
          <p:cNvSpPr txBox="1"/>
          <p:nvPr/>
        </p:nvSpPr>
        <p:spPr>
          <a:xfrm>
            <a:off x="7693807" y="154366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1915758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FB61B-75F1-428E-8D09-A19A72F51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Aharoni"/>
              </a:rPr>
              <a:t>PRESENT PERFECT SIMPLE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2F3D8-950D-4F69-95A2-61CEB2F2F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76779"/>
            <a:ext cx="5157787" cy="823912"/>
          </a:xfrm>
        </p:spPr>
        <p:txBody>
          <a:bodyPr/>
          <a:lstStyle/>
          <a:p>
            <a:pPr algn="ctr"/>
            <a:r>
              <a:rPr lang="en-US" dirty="0"/>
              <a:t>AFFIRMATIVE FORM</a:t>
            </a:r>
          </a:p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DF9D2-8005-4878-8FCD-507617E5F0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 have eaten snails -&gt; I've eaten snails.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He/she HAS eaten snails  -&gt;  He/she’ S eaten snails.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94C330-7EB6-4E99-8DF9-35E70B1CB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NEGATIVE FORM</a:t>
            </a:r>
            <a:endParaRPr lang="en-US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ED94A-49F8-4819-AC5A-D5C52B98EE2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 have NOT eaten snails -&gt; I HAVEN’T eaten snails.</a:t>
            </a:r>
          </a:p>
          <a:p>
            <a:endParaRPr lang="en-US" dirty="0"/>
          </a:p>
          <a:p>
            <a:r>
              <a:rPr lang="en-US" dirty="0"/>
              <a:t>He/she has NOT eaten snails -&gt; He/she HASN’T eaten snails. </a:t>
            </a:r>
          </a:p>
        </p:txBody>
      </p:sp>
    </p:spTree>
    <p:extLst>
      <p:ext uri="{BB962C8B-B14F-4D97-AF65-F5344CB8AC3E}">
        <p14:creationId xmlns:p14="http://schemas.microsoft.com/office/powerpoint/2010/main" val="364279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FB61B-75F1-428E-8D09-A19A72F51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Aharoni"/>
              </a:rPr>
              <a:t>I'VE EATEN SNAILS.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2F3D8-950D-4F69-95A2-61CEB2F2F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76779"/>
            <a:ext cx="5157787" cy="823912"/>
          </a:xfrm>
        </p:spPr>
        <p:txBody>
          <a:bodyPr/>
          <a:lstStyle/>
          <a:p>
            <a:pPr algn="ctr"/>
            <a:r>
              <a:rPr lang="en-US" dirty="0"/>
              <a:t>YES-NO QUESTIONS</a:t>
            </a:r>
          </a:p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DF9D2-8005-4878-8FCD-507617E5F0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HAVE you EATEN snails?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Yes, I HAVE.</a:t>
            </a:r>
          </a:p>
          <a:p>
            <a:pPr marL="0" indent="0">
              <a:buNone/>
            </a:pPr>
            <a:r>
              <a:rPr lang="en-US" dirty="0"/>
              <a:t>No, I HAVEN’T.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94C330-7EB6-4E99-8DF9-35E70B1CB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WH QUESTIONS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ED94A-49F8-4819-AC5A-D5C52B98EE2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What HAVE you EATEN ?</a:t>
            </a:r>
          </a:p>
        </p:txBody>
      </p:sp>
    </p:spTree>
    <p:extLst>
      <p:ext uri="{BB962C8B-B14F-4D97-AF65-F5344CB8AC3E}">
        <p14:creationId xmlns:p14="http://schemas.microsoft.com/office/powerpoint/2010/main" val="401310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1">
            <a:extLst>
              <a:ext uri="{FF2B5EF4-FFF2-40B4-BE49-F238E27FC236}">
                <a16:creationId xmlns:a16="http://schemas.microsoft.com/office/drawing/2014/main" id="{BD802010-9B84-41EB-B0A9-6FA206D9E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49" y="273629"/>
            <a:ext cx="8229024" cy="114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71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it-IT" altLang="it-IT" sz="3992" dirty="0" err="1">
                <a:solidFill>
                  <a:schemeClr val="tx1"/>
                </a:solidFill>
              </a:rPr>
              <a:t>Adverbs</a:t>
            </a:r>
            <a:r>
              <a:rPr lang="it-IT" altLang="it-IT" sz="3992" dirty="0">
                <a:solidFill>
                  <a:schemeClr val="tx1"/>
                </a:solidFill>
              </a:rPr>
              <a:t> with </a:t>
            </a:r>
            <a:r>
              <a:rPr lang="it-IT" altLang="it-IT" sz="3992" dirty="0" err="1">
                <a:solidFill>
                  <a:schemeClr val="tx1"/>
                </a:solidFill>
              </a:rPr>
              <a:t>present</a:t>
            </a:r>
            <a:r>
              <a:rPr lang="it-IT" altLang="it-IT" sz="3992" dirty="0">
                <a:solidFill>
                  <a:schemeClr val="tx1"/>
                </a:solidFill>
              </a:rPr>
              <a:t> </a:t>
            </a:r>
            <a:r>
              <a:rPr lang="it-IT" altLang="it-IT" sz="3992" dirty="0" err="1">
                <a:solidFill>
                  <a:schemeClr val="tx1"/>
                </a:solidFill>
              </a:rPr>
              <a:t>perfect</a:t>
            </a:r>
            <a:endParaRPr lang="it-IT" altLang="it-IT" sz="3992" dirty="0">
              <a:solidFill>
                <a:schemeClr val="tx1"/>
              </a:solidFill>
            </a:endParaRPr>
          </a:p>
        </p:txBody>
      </p:sp>
      <p:sp>
        <p:nvSpPr>
          <p:cNvPr id="95235" name="Text Box 2">
            <a:extLst>
              <a:ext uri="{FF2B5EF4-FFF2-40B4-BE49-F238E27FC236}">
                <a16:creationId xmlns:a16="http://schemas.microsoft.com/office/drawing/2014/main" id="{3AA8E6CC-2E35-46AE-822D-A6CF69F56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49" y="1604329"/>
            <a:ext cx="4015142" cy="21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3" rIns="0" bIns="0"/>
          <a:lstStyle>
            <a:lvl1pPr marL="409575" indent="-3048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 dirty="0" err="1">
                <a:solidFill>
                  <a:srgbClr val="FF0000"/>
                </a:solidFill>
              </a:rPr>
              <a:t>Already</a:t>
            </a:r>
            <a:r>
              <a:rPr lang="it-IT" altLang="it-IT" sz="1814" dirty="0">
                <a:solidFill>
                  <a:srgbClr val="000000"/>
                </a:solidFill>
              </a:rPr>
              <a:t> = già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dirty="0">
                <a:solidFill>
                  <a:srgbClr val="000000"/>
                </a:solidFill>
              </a:rPr>
              <a:t>In </a:t>
            </a:r>
            <a:r>
              <a:rPr lang="it-IT" altLang="it-IT" sz="1814" u="sng" dirty="0" err="1">
                <a:solidFill>
                  <a:srgbClr val="00FF00"/>
                </a:solidFill>
              </a:rPr>
              <a:t>affirmative</a:t>
            </a:r>
            <a:r>
              <a:rPr lang="it-IT" altLang="it-IT" sz="1814" u="sng" dirty="0">
                <a:solidFill>
                  <a:srgbClr val="000000"/>
                </a:solidFill>
              </a:rPr>
              <a:t> </a:t>
            </a:r>
            <a:r>
              <a:rPr lang="it-IT" altLang="it-IT" sz="1814" u="sng" dirty="0" err="1">
                <a:solidFill>
                  <a:srgbClr val="000000"/>
                </a:solidFill>
              </a:rPr>
              <a:t>sentences</a:t>
            </a:r>
            <a:r>
              <a:rPr lang="it-IT" altLang="it-IT" sz="1814" u="sng" dirty="0">
                <a:solidFill>
                  <a:srgbClr val="000000"/>
                </a:solidFill>
              </a:rPr>
              <a:t> and </a:t>
            </a:r>
            <a:r>
              <a:rPr lang="it-IT" altLang="it-IT" sz="1814" u="sng" dirty="0" err="1">
                <a:solidFill>
                  <a:srgbClr val="000000"/>
                </a:solidFill>
              </a:rPr>
              <a:t>questions</a:t>
            </a:r>
            <a:r>
              <a:rPr lang="it-IT" altLang="it-IT" sz="1814" dirty="0">
                <a:solidFill>
                  <a:srgbClr val="000000"/>
                </a:solidFill>
              </a:rPr>
              <a:t>, </a:t>
            </a:r>
            <a:r>
              <a:rPr lang="it-IT" altLang="it-IT" sz="1814" dirty="0" err="1">
                <a:solidFill>
                  <a:srgbClr val="000000"/>
                </a:solidFill>
              </a:rPr>
              <a:t>placed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u="sng" dirty="0" err="1">
                <a:solidFill>
                  <a:srgbClr val="000000"/>
                </a:solidFill>
              </a:rPr>
              <a:t>before</a:t>
            </a:r>
            <a:r>
              <a:rPr lang="it-IT" altLang="it-IT" sz="1814" u="sng" dirty="0">
                <a:solidFill>
                  <a:srgbClr val="000000"/>
                </a:solidFill>
              </a:rPr>
              <a:t> the P.P.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dirty="0">
                <a:solidFill>
                  <a:srgbClr val="000000"/>
                </a:solidFill>
              </a:rPr>
              <a:t>ex. </a:t>
            </a:r>
            <a:r>
              <a:rPr lang="it-IT" altLang="it-IT" sz="1814" dirty="0" err="1">
                <a:solidFill>
                  <a:srgbClr val="000000"/>
                </a:solidFill>
              </a:rPr>
              <a:t>Have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you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b="1" dirty="0" err="1">
                <a:solidFill>
                  <a:srgbClr val="000000"/>
                </a:solidFill>
              </a:rPr>
              <a:t>already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done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it</a:t>
            </a:r>
            <a:r>
              <a:rPr lang="it-IT" altLang="it-IT" sz="1814" dirty="0">
                <a:solidFill>
                  <a:srgbClr val="000000"/>
                </a:solidFill>
              </a:rPr>
              <a:t>? (= </a:t>
            </a:r>
            <a:r>
              <a:rPr lang="it-IT" altLang="it-IT" sz="1814" u="sng" dirty="0" err="1">
                <a:solidFill>
                  <a:srgbClr val="000000"/>
                </a:solidFill>
              </a:rPr>
              <a:t>surprise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because</a:t>
            </a:r>
            <a:r>
              <a:rPr lang="it-IT" altLang="it-IT" sz="1814" dirty="0">
                <a:solidFill>
                  <a:srgbClr val="000000"/>
                </a:solidFill>
              </a:rPr>
              <a:t> an action </a:t>
            </a:r>
            <a:r>
              <a:rPr lang="it-IT" altLang="it-IT" sz="1814" dirty="0" err="1">
                <a:solidFill>
                  <a:srgbClr val="000000"/>
                </a:solidFill>
              </a:rPr>
              <a:t>has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before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accomplished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before</a:t>
            </a:r>
            <a:r>
              <a:rPr lang="it-IT" altLang="it-IT" sz="1814" dirty="0">
                <a:solidFill>
                  <a:srgbClr val="000000"/>
                </a:solidFill>
              </a:rPr>
              <a:t> the time </a:t>
            </a:r>
            <a:r>
              <a:rPr lang="it-IT" altLang="it-IT" sz="1814" dirty="0" err="1">
                <a:solidFill>
                  <a:srgbClr val="000000"/>
                </a:solidFill>
              </a:rPr>
              <a:t>expected</a:t>
            </a:r>
            <a:r>
              <a:rPr lang="it-IT" altLang="it-IT" sz="1814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95236" name="Text Box 3">
            <a:extLst>
              <a:ext uri="{FF2B5EF4-FFF2-40B4-BE49-F238E27FC236}">
                <a16:creationId xmlns:a16="http://schemas.microsoft.com/office/drawing/2014/main" id="{48A27D6E-FAF0-4531-A15F-770C22D4C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811" y="1604329"/>
            <a:ext cx="4015142" cy="21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3" rIns="0" bIns="0"/>
          <a:lstStyle>
            <a:lvl1pPr marL="409575" indent="-3048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 dirty="0" err="1">
                <a:solidFill>
                  <a:srgbClr val="FF0000"/>
                </a:solidFill>
              </a:rPr>
              <a:t>Yet</a:t>
            </a:r>
            <a:r>
              <a:rPr lang="it-IT" altLang="it-IT" sz="1814" dirty="0">
                <a:solidFill>
                  <a:srgbClr val="000000"/>
                </a:solidFill>
              </a:rPr>
              <a:t> = già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dirty="0">
                <a:solidFill>
                  <a:srgbClr val="000000"/>
                </a:solidFill>
              </a:rPr>
              <a:t>In </a:t>
            </a:r>
            <a:r>
              <a:rPr lang="it-IT" altLang="it-IT" sz="1814" u="sng" dirty="0">
                <a:solidFill>
                  <a:srgbClr val="00FF00"/>
                </a:solidFill>
              </a:rPr>
              <a:t>interrogative</a:t>
            </a:r>
            <a:r>
              <a:rPr lang="it-IT" altLang="it-IT" sz="1814" u="sng" dirty="0">
                <a:solidFill>
                  <a:srgbClr val="000000"/>
                </a:solidFill>
              </a:rPr>
              <a:t> </a:t>
            </a:r>
            <a:r>
              <a:rPr lang="it-IT" altLang="it-IT" sz="1814" u="sng" dirty="0" err="1">
                <a:solidFill>
                  <a:srgbClr val="000000"/>
                </a:solidFill>
              </a:rPr>
              <a:t>sentences</a:t>
            </a:r>
            <a:r>
              <a:rPr lang="it-IT" altLang="it-IT" sz="1814" dirty="0">
                <a:solidFill>
                  <a:srgbClr val="000000"/>
                </a:solidFill>
              </a:rPr>
              <a:t>, position: </a:t>
            </a:r>
            <a:r>
              <a:rPr lang="it-IT" altLang="it-IT" sz="1814" u="sng" dirty="0">
                <a:solidFill>
                  <a:srgbClr val="000000"/>
                </a:solidFill>
              </a:rPr>
              <a:t>end of </a:t>
            </a:r>
            <a:r>
              <a:rPr lang="it-IT" altLang="it-IT" sz="1814" u="sng" dirty="0" err="1">
                <a:solidFill>
                  <a:srgbClr val="000000"/>
                </a:solidFill>
              </a:rPr>
              <a:t>question</a:t>
            </a:r>
            <a:r>
              <a:rPr lang="it-IT" altLang="it-IT" sz="1814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dirty="0">
                <a:solidFill>
                  <a:srgbClr val="000000"/>
                </a:solidFill>
              </a:rPr>
              <a:t>ex. </a:t>
            </a:r>
            <a:r>
              <a:rPr lang="it-IT" altLang="it-IT" sz="1814" dirty="0" err="1">
                <a:solidFill>
                  <a:srgbClr val="000000"/>
                </a:solidFill>
              </a:rPr>
              <a:t>Have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you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done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it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b="1" dirty="0" err="1">
                <a:solidFill>
                  <a:srgbClr val="000000"/>
                </a:solidFill>
              </a:rPr>
              <a:t>yet</a:t>
            </a:r>
            <a:r>
              <a:rPr lang="it-IT" altLang="it-IT" sz="1814" dirty="0">
                <a:solidFill>
                  <a:srgbClr val="000000"/>
                </a:solidFill>
              </a:rPr>
              <a:t>? (= check </a:t>
            </a:r>
            <a:r>
              <a:rPr lang="it-IT" altLang="it-IT" sz="1814" dirty="0" err="1">
                <a:solidFill>
                  <a:srgbClr val="000000"/>
                </a:solidFill>
              </a:rPr>
              <a:t>if</a:t>
            </a:r>
            <a:r>
              <a:rPr lang="it-IT" altLang="it-IT" sz="1814" dirty="0">
                <a:solidFill>
                  <a:srgbClr val="000000"/>
                </a:solidFill>
              </a:rPr>
              <a:t> the </a:t>
            </a:r>
            <a:r>
              <a:rPr lang="it-IT" altLang="it-IT" sz="1814" dirty="0" err="1">
                <a:solidFill>
                  <a:srgbClr val="000000"/>
                </a:solidFill>
              </a:rPr>
              <a:t>expected</a:t>
            </a:r>
            <a:r>
              <a:rPr lang="it-IT" altLang="it-IT" sz="1814" dirty="0">
                <a:solidFill>
                  <a:srgbClr val="000000"/>
                </a:solidFill>
              </a:rPr>
              <a:t> action </a:t>
            </a:r>
            <a:r>
              <a:rPr lang="it-IT" altLang="it-IT" sz="1814" dirty="0" err="1">
                <a:solidFill>
                  <a:srgbClr val="000000"/>
                </a:solidFill>
              </a:rPr>
              <a:t>has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been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accomplished</a:t>
            </a:r>
            <a:r>
              <a:rPr lang="it-IT" altLang="it-IT" sz="1814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95237" name="Text Box 4">
            <a:extLst>
              <a:ext uri="{FF2B5EF4-FFF2-40B4-BE49-F238E27FC236}">
                <a16:creationId xmlns:a16="http://schemas.microsoft.com/office/drawing/2014/main" id="{E898CE28-0B8D-4189-861F-D85C2790B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811" y="3969057"/>
            <a:ext cx="4015142" cy="245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3" rIns="0" bIns="0"/>
          <a:lstStyle>
            <a:lvl1pPr marL="409575" indent="-3048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>
                <a:solidFill>
                  <a:srgbClr val="FF0000"/>
                </a:solidFill>
              </a:rPr>
              <a:t>Still </a:t>
            </a:r>
            <a:r>
              <a:rPr lang="it-IT" altLang="it-IT" sz="1814">
                <a:solidFill>
                  <a:srgbClr val="000000"/>
                </a:solidFill>
              </a:rPr>
              <a:t>= (non) ancora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>
                <a:solidFill>
                  <a:srgbClr val="000000"/>
                </a:solidFill>
              </a:rPr>
              <a:t>In </a:t>
            </a:r>
            <a:r>
              <a:rPr lang="it-IT" altLang="it-IT" sz="1814" u="sng">
                <a:solidFill>
                  <a:srgbClr val="00FF00"/>
                </a:solidFill>
              </a:rPr>
              <a:t>negative</a:t>
            </a:r>
            <a:r>
              <a:rPr lang="it-IT" altLang="it-IT" sz="1814" u="sng">
                <a:solidFill>
                  <a:srgbClr val="000000"/>
                </a:solidFill>
              </a:rPr>
              <a:t> sentences</a:t>
            </a:r>
            <a:r>
              <a:rPr lang="it-IT" altLang="it-IT" sz="1814">
                <a:solidFill>
                  <a:srgbClr val="000000"/>
                </a:solidFill>
              </a:rPr>
              <a:t>,placed </a:t>
            </a:r>
            <a:r>
              <a:rPr lang="it-IT" altLang="it-IT" sz="1814" u="sng">
                <a:solidFill>
                  <a:srgbClr val="000000"/>
                </a:solidFill>
              </a:rPr>
              <a:t>before the auxiliary </a:t>
            </a:r>
            <a:r>
              <a:rPr lang="it-IT" altLang="it-IT" sz="1814">
                <a:solidFill>
                  <a:srgbClr val="000000"/>
                </a:solidFill>
              </a:rPr>
              <a:t>(haven't/ hasn't) 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>
                <a:solidFill>
                  <a:srgbClr val="000000"/>
                </a:solidFill>
              </a:rPr>
              <a:t>ex. I </a:t>
            </a:r>
            <a:r>
              <a:rPr lang="it-IT" altLang="it-IT" sz="1814" b="1">
                <a:solidFill>
                  <a:srgbClr val="000000"/>
                </a:solidFill>
              </a:rPr>
              <a:t>still</a:t>
            </a:r>
            <a:r>
              <a:rPr lang="it-IT" altLang="it-IT" sz="1814">
                <a:solidFill>
                  <a:srgbClr val="000000"/>
                </a:solidFill>
              </a:rPr>
              <a:t> haven't seen him! (= express impatience)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endParaRPr lang="it-IT" altLang="it-IT" sz="1814">
              <a:solidFill>
                <a:srgbClr val="000000"/>
              </a:solidFill>
            </a:endParaRPr>
          </a:p>
        </p:txBody>
      </p:sp>
      <p:sp>
        <p:nvSpPr>
          <p:cNvPr id="95238" name="Text Box 5">
            <a:extLst>
              <a:ext uri="{FF2B5EF4-FFF2-40B4-BE49-F238E27FC236}">
                <a16:creationId xmlns:a16="http://schemas.microsoft.com/office/drawing/2014/main" id="{2A77C2B0-DCC6-46FE-A520-AA98F8CAA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49" y="3969058"/>
            <a:ext cx="4015142" cy="21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3" rIns="0" bIns="0"/>
          <a:lstStyle>
            <a:lvl1pPr marL="409575" indent="-3048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>
                <a:solidFill>
                  <a:srgbClr val="FF0000"/>
                </a:solidFill>
              </a:rPr>
              <a:t>Not... yet</a:t>
            </a:r>
            <a:r>
              <a:rPr lang="it-IT" altLang="it-IT" sz="1814">
                <a:solidFill>
                  <a:srgbClr val="000000"/>
                </a:solidFill>
              </a:rPr>
              <a:t> = non ancora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>
                <a:solidFill>
                  <a:srgbClr val="000000"/>
                </a:solidFill>
              </a:rPr>
              <a:t>In </a:t>
            </a:r>
            <a:r>
              <a:rPr lang="it-IT" altLang="it-IT" sz="1814" u="sng">
                <a:solidFill>
                  <a:srgbClr val="00FF00"/>
                </a:solidFill>
              </a:rPr>
              <a:t>negative</a:t>
            </a:r>
            <a:r>
              <a:rPr lang="it-IT" altLang="it-IT" sz="1814" u="sng">
                <a:solidFill>
                  <a:srgbClr val="000000"/>
                </a:solidFill>
              </a:rPr>
              <a:t> sentences</a:t>
            </a:r>
            <a:r>
              <a:rPr lang="it-IT" altLang="it-IT" sz="1814">
                <a:solidFill>
                  <a:srgbClr val="000000"/>
                </a:solidFill>
              </a:rPr>
              <a:t>, postition: </a:t>
            </a:r>
            <a:r>
              <a:rPr lang="it-IT" altLang="it-IT" sz="1814" u="sng">
                <a:solidFill>
                  <a:srgbClr val="000000"/>
                </a:solidFill>
              </a:rPr>
              <a:t>end of question</a:t>
            </a:r>
            <a:r>
              <a:rPr lang="it-IT" altLang="it-IT" sz="1814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>
                <a:solidFill>
                  <a:srgbClr val="000000"/>
                </a:solidFill>
              </a:rPr>
              <a:t>ex. I have</a:t>
            </a:r>
            <a:r>
              <a:rPr lang="it-IT" altLang="it-IT" sz="1814" b="1">
                <a:solidFill>
                  <a:srgbClr val="000000"/>
                </a:solidFill>
              </a:rPr>
              <a:t>n't</a:t>
            </a:r>
            <a:r>
              <a:rPr lang="it-IT" altLang="it-IT" sz="1814">
                <a:solidFill>
                  <a:srgbClr val="000000"/>
                </a:solidFill>
              </a:rPr>
              <a:t> eaten </a:t>
            </a:r>
            <a:r>
              <a:rPr lang="it-IT" altLang="it-IT" sz="1814" b="1">
                <a:solidFill>
                  <a:srgbClr val="000000"/>
                </a:solidFill>
              </a:rPr>
              <a:t>yet</a:t>
            </a:r>
            <a:r>
              <a:rPr lang="it-IT" altLang="it-IT" sz="1814">
                <a:solidFill>
                  <a:srgbClr val="000000"/>
                </a:solidFill>
              </a:rPr>
              <a:t>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1">
            <a:extLst>
              <a:ext uri="{FF2B5EF4-FFF2-40B4-BE49-F238E27FC236}">
                <a16:creationId xmlns:a16="http://schemas.microsoft.com/office/drawing/2014/main" id="{C8AD3DBC-5729-4398-BCCC-4CE520527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49" y="273629"/>
            <a:ext cx="8229024" cy="114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71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it-IT" altLang="it-IT" sz="3992" dirty="0">
                <a:solidFill>
                  <a:schemeClr val="tx1"/>
                </a:solidFill>
              </a:rPr>
              <a:t>… </a:t>
            </a:r>
            <a:r>
              <a:rPr lang="it-IT" altLang="it-IT" sz="3992" dirty="0" err="1">
                <a:solidFill>
                  <a:schemeClr val="tx1"/>
                </a:solidFill>
              </a:rPr>
              <a:t>other</a:t>
            </a:r>
            <a:r>
              <a:rPr lang="it-IT" altLang="it-IT" sz="3992" dirty="0">
                <a:solidFill>
                  <a:schemeClr val="tx1"/>
                </a:solidFill>
              </a:rPr>
              <a:t> </a:t>
            </a:r>
            <a:r>
              <a:rPr lang="it-IT" altLang="it-IT" sz="3992" dirty="0" err="1">
                <a:solidFill>
                  <a:schemeClr val="tx1"/>
                </a:solidFill>
              </a:rPr>
              <a:t>adverbs</a:t>
            </a:r>
            <a:endParaRPr lang="it-IT" altLang="it-IT" sz="3992" dirty="0">
              <a:solidFill>
                <a:schemeClr val="tx1"/>
              </a:solidFill>
            </a:endParaRPr>
          </a:p>
        </p:txBody>
      </p:sp>
      <p:sp>
        <p:nvSpPr>
          <p:cNvPr id="97283" name="Text Box 2">
            <a:extLst>
              <a:ext uri="{FF2B5EF4-FFF2-40B4-BE49-F238E27FC236}">
                <a16:creationId xmlns:a16="http://schemas.microsoft.com/office/drawing/2014/main" id="{C59D77E9-C495-4FD8-9DC7-02F8146DA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49" y="1604329"/>
            <a:ext cx="4015142" cy="21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3" rIns="0" bIns="0"/>
          <a:lstStyle>
            <a:lvl1pPr marL="409575" indent="-3048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09575" algn="l"/>
                <a:tab pos="857250" algn="l"/>
                <a:tab pos="1306513" algn="l"/>
                <a:tab pos="1755775" algn="l"/>
                <a:tab pos="2205038" algn="l"/>
                <a:tab pos="2654300" algn="l"/>
                <a:tab pos="3103563" algn="l"/>
                <a:tab pos="3552825" algn="l"/>
                <a:tab pos="4002088" algn="l"/>
                <a:tab pos="4451350" algn="l"/>
                <a:tab pos="4900613" algn="l"/>
                <a:tab pos="5349875" algn="l"/>
                <a:tab pos="5799138" algn="l"/>
                <a:tab pos="6248400" algn="l"/>
                <a:tab pos="6697663" algn="l"/>
                <a:tab pos="7146925" algn="l"/>
                <a:tab pos="7596188" algn="l"/>
                <a:tab pos="8045450" algn="l"/>
                <a:tab pos="8494713" algn="l"/>
                <a:tab pos="8943975" algn="l"/>
                <a:tab pos="93932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>
                <a:solidFill>
                  <a:srgbClr val="FF0000"/>
                </a:solidFill>
              </a:rPr>
              <a:t>Just </a:t>
            </a:r>
            <a:r>
              <a:rPr lang="it-IT" altLang="it-IT" sz="1814">
                <a:solidFill>
                  <a:srgbClr val="000000"/>
                </a:solidFill>
              </a:rPr>
              <a:t>= appena (</a:t>
            </a:r>
            <a:r>
              <a:rPr lang="it-IT" altLang="it-IT" sz="1814" u="sng">
                <a:solidFill>
                  <a:srgbClr val="000000"/>
                </a:solidFill>
              </a:rPr>
              <a:t>before P.P.</a:t>
            </a:r>
            <a:r>
              <a:rPr lang="it-IT" altLang="it-IT" sz="1814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>
                <a:solidFill>
                  <a:srgbClr val="000000"/>
                </a:solidFill>
              </a:rPr>
              <a:t>ex. I have </a:t>
            </a:r>
            <a:r>
              <a:rPr lang="it-IT" altLang="it-IT" sz="1814" b="1">
                <a:solidFill>
                  <a:srgbClr val="000000"/>
                </a:solidFill>
              </a:rPr>
              <a:t>just</a:t>
            </a:r>
            <a:r>
              <a:rPr lang="it-IT" altLang="it-IT" sz="1814">
                <a:solidFill>
                  <a:srgbClr val="000000"/>
                </a:solidFill>
              </a:rPr>
              <a:t> written it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>
                <a:solidFill>
                  <a:srgbClr val="FF0000"/>
                </a:solidFill>
              </a:rPr>
              <a:t>Lately/recently</a:t>
            </a:r>
            <a:r>
              <a:rPr lang="it-IT" altLang="it-IT" sz="1814">
                <a:solidFill>
                  <a:srgbClr val="000000"/>
                </a:solidFill>
              </a:rPr>
              <a:t> = ultimamente/recentemente (</a:t>
            </a:r>
            <a:r>
              <a:rPr lang="it-IT" altLang="it-IT" sz="1814" u="sng">
                <a:solidFill>
                  <a:srgbClr val="000000"/>
                </a:solidFill>
              </a:rPr>
              <a:t>end sentence</a:t>
            </a:r>
            <a:r>
              <a:rPr lang="it-IT" altLang="it-IT" sz="1814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>
                <a:solidFill>
                  <a:srgbClr val="000000"/>
                </a:solidFill>
              </a:rPr>
              <a:t>ex. I haven't seen him </a:t>
            </a:r>
            <a:r>
              <a:rPr lang="it-IT" altLang="it-IT" sz="1814" b="1">
                <a:solidFill>
                  <a:srgbClr val="000000"/>
                </a:solidFill>
              </a:rPr>
              <a:t>lately</a:t>
            </a:r>
          </a:p>
        </p:txBody>
      </p:sp>
      <p:sp>
        <p:nvSpPr>
          <p:cNvPr id="97284" name="Text Box 3">
            <a:extLst>
              <a:ext uri="{FF2B5EF4-FFF2-40B4-BE49-F238E27FC236}">
                <a16:creationId xmlns:a16="http://schemas.microsoft.com/office/drawing/2014/main" id="{91DAA304-630F-462F-883C-4AE186B57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811" y="1604329"/>
            <a:ext cx="4015142" cy="21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3" rIns="0" bIns="0"/>
          <a:lstStyle>
            <a:lvl1pPr marL="431800" indent="-30162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dirty="0" err="1">
                <a:solidFill>
                  <a:srgbClr val="000000"/>
                </a:solidFill>
              </a:rPr>
              <a:t>Main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b="1" dirty="0" err="1">
                <a:solidFill>
                  <a:srgbClr val="000000"/>
                </a:solidFill>
              </a:rPr>
              <a:t>adverbs</a:t>
            </a:r>
            <a:r>
              <a:rPr lang="it-IT" altLang="it-IT" sz="1814" b="1" dirty="0">
                <a:solidFill>
                  <a:srgbClr val="000000"/>
                </a:solidFill>
              </a:rPr>
              <a:t> of frequency</a:t>
            </a:r>
            <a:r>
              <a:rPr lang="it-IT" altLang="it-IT" sz="1814" dirty="0">
                <a:solidFill>
                  <a:srgbClr val="000000"/>
                </a:solidFill>
              </a:rPr>
              <a:t>: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400" dirty="0">
                <a:solidFill>
                  <a:srgbClr val="000000"/>
                </a:solidFill>
              </a:rPr>
              <a:t>Always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400" dirty="0" err="1">
                <a:solidFill>
                  <a:srgbClr val="000000"/>
                </a:solidFill>
              </a:rPr>
              <a:t>Often</a:t>
            </a:r>
            <a:endParaRPr lang="it-IT" altLang="it-IT" sz="1400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400" dirty="0" err="1">
                <a:solidFill>
                  <a:srgbClr val="000000"/>
                </a:solidFill>
              </a:rPr>
              <a:t>Rarely</a:t>
            </a:r>
            <a:r>
              <a:rPr lang="it-IT" altLang="it-IT" sz="1400" dirty="0">
                <a:solidFill>
                  <a:srgbClr val="000000"/>
                </a:solidFill>
              </a:rPr>
              <a:t>/ </a:t>
            </a:r>
            <a:r>
              <a:rPr lang="it-IT" altLang="it-IT" sz="1400" dirty="0" err="1">
                <a:solidFill>
                  <a:srgbClr val="000000"/>
                </a:solidFill>
              </a:rPr>
              <a:t>seldom</a:t>
            </a:r>
            <a:endParaRPr lang="it-IT" altLang="it-IT" sz="1400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400" dirty="0" err="1">
                <a:solidFill>
                  <a:srgbClr val="000000"/>
                </a:solidFill>
              </a:rPr>
              <a:t>Never</a:t>
            </a:r>
            <a:r>
              <a:rPr lang="it-IT" altLang="it-IT" sz="1400" dirty="0">
                <a:solidFill>
                  <a:srgbClr val="000000"/>
                </a:solidFill>
              </a:rPr>
              <a:t>/ </a:t>
            </a:r>
            <a:r>
              <a:rPr lang="it-IT" altLang="it-IT" sz="1400" dirty="0" err="1">
                <a:solidFill>
                  <a:srgbClr val="000000"/>
                </a:solidFill>
              </a:rPr>
              <a:t>ever</a:t>
            </a:r>
            <a:r>
              <a:rPr lang="it-IT" altLang="it-IT" sz="14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400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97285" name="Text Box 4">
            <a:extLst>
              <a:ext uri="{FF2B5EF4-FFF2-40B4-BE49-F238E27FC236}">
                <a16:creationId xmlns:a16="http://schemas.microsoft.com/office/drawing/2014/main" id="{68F5EA32-217F-46A6-BBAE-425535064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811" y="3969058"/>
            <a:ext cx="4015142" cy="2209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3" rIns="0" bIns="0"/>
          <a:lstStyle>
            <a:lvl1pPr marL="431800" indent="-30162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b="1">
                <a:solidFill>
                  <a:srgbClr val="000000"/>
                </a:solidFill>
              </a:rPr>
              <a:t>Frequency expressions </a:t>
            </a:r>
            <a:r>
              <a:rPr lang="it-IT" altLang="it-IT" sz="1814">
                <a:solidFill>
                  <a:srgbClr val="000000"/>
                </a:solidFill>
              </a:rPr>
              <a:t>(</a:t>
            </a:r>
            <a:r>
              <a:rPr lang="it-IT" altLang="it-IT" sz="1814" u="sng">
                <a:solidFill>
                  <a:srgbClr val="000000"/>
                </a:solidFill>
              </a:rPr>
              <a:t>end sentence</a:t>
            </a:r>
            <a:r>
              <a:rPr lang="it-IT" altLang="it-IT" sz="1814">
                <a:solidFill>
                  <a:srgbClr val="000000"/>
                </a:solidFill>
              </a:rPr>
              <a:t>):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>
                <a:solidFill>
                  <a:srgbClr val="000000"/>
                </a:solidFill>
              </a:rPr>
              <a:t>Once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>
                <a:solidFill>
                  <a:srgbClr val="000000"/>
                </a:solidFill>
              </a:rPr>
              <a:t>Twice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>
                <a:solidFill>
                  <a:srgbClr val="000000"/>
                </a:solidFill>
              </a:rPr>
              <a:t>N- / many / several times</a:t>
            </a: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>
                <a:solidFill>
                  <a:srgbClr val="000000"/>
                </a:solidFill>
              </a:rPr>
              <a:t>ex. I have read it three times.</a:t>
            </a:r>
          </a:p>
        </p:txBody>
      </p:sp>
      <p:sp>
        <p:nvSpPr>
          <p:cNvPr id="97286" name="Text Box 5">
            <a:extLst>
              <a:ext uri="{FF2B5EF4-FFF2-40B4-BE49-F238E27FC236}">
                <a16:creationId xmlns:a16="http://schemas.microsoft.com/office/drawing/2014/main" id="{7A058EC1-690B-4222-94FF-D57450443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049" y="3969058"/>
            <a:ext cx="4015142" cy="21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3" rIns="0" bIns="0"/>
          <a:lstStyle>
            <a:lvl1pPr marL="431800" indent="-30162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dirty="0">
                <a:solidFill>
                  <a:srgbClr val="000000"/>
                </a:solidFill>
              </a:rPr>
              <a:t>!!! 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 dirty="0" err="1">
                <a:solidFill>
                  <a:srgbClr val="FF0000"/>
                </a:solidFill>
              </a:rPr>
              <a:t>Never</a:t>
            </a:r>
            <a:r>
              <a:rPr lang="it-IT" altLang="it-IT" sz="1814" dirty="0">
                <a:solidFill>
                  <a:srgbClr val="000000"/>
                </a:solidFill>
              </a:rPr>
              <a:t> + </a:t>
            </a:r>
            <a:r>
              <a:rPr lang="it-IT" altLang="it-IT" sz="1814">
                <a:solidFill>
                  <a:srgbClr val="00FF00"/>
                </a:solidFill>
              </a:rPr>
              <a:t>affirmative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form</a:t>
            </a:r>
            <a:endParaRPr lang="it-IT" altLang="it-IT" sz="1814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dirty="0">
                <a:solidFill>
                  <a:srgbClr val="000000"/>
                </a:solidFill>
              </a:rPr>
              <a:t>ex. I </a:t>
            </a:r>
            <a:r>
              <a:rPr lang="it-IT" altLang="it-IT" sz="1814" dirty="0" err="1">
                <a:solidFill>
                  <a:srgbClr val="000000"/>
                </a:solidFill>
              </a:rPr>
              <a:t>have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never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seen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her</a:t>
            </a:r>
            <a:r>
              <a:rPr lang="it-IT" altLang="it-IT" sz="1814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3000"/>
              </a:lnSpc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it-IT" altLang="it-IT" sz="1814" dirty="0" err="1">
                <a:solidFill>
                  <a:srgbClr val="FF0000"/>
                </a:solidFill>
              </a:rPr>
              <a:t>Ever</a:t>
            </a:r>
            <a:r>
              <a:rPr lang="it-IT" altLang="it-IT" sz="1814" dirty="0">
                <a:solidFill>
                  <a:srgbClr val="000000"/>
                </a:solidFill>
              </a:rPr>
              <a:t> + </a:t>
            </a:r>
            <a:r>
              <a:rPr lang="it-IT" altLang="it-IT" sz="1814" dirty="0">
                <a:solidFill>
                  <a:srgbClr val="00FF00"/>
                </a:solidFill>
              </a:rPr>
              <a:t>interrogative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form</a:t>
            </a:r>
            <a:endParaRPr lang="it-IT" altLang="it-IT" sz="1814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spcAft>
                <a:spcPts val="1282"/>
              </a:spcAft>
              <a:buClrTx/>
            </a:pPr>
            <a:r>
              <a:rPr lang="it-IT" altLang="it-IT" sz="1814" dirty="0">
                <a:solidFill>
                  <a:srgbClr val="000000"/>
                </a:solidFill>
              </a:rPr>
              <a:t>ex. </a:t>
            </a:r>
            <a:r>
              <a:rPr lang="it-IT" altLang="it-IT" sz="1814" dirty="0" err="1">
                <a:solidFill>
                  <a:srgbClr val="000000"/>
                </a:solidFill>
              </a:rPr>
              <a:t>Have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you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ever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been</a:t>
            </a:r>
            <a:r>
              <a:rPr lang="it-IT" altLang="it-IT" sz="1814" dirty="0">
                <a:solidFill>
                  <a:srgbClr val="000000"/>
                </a:solidFill>
              </a:rPr>
              <a:t> </a:t>
            </a:r>
            <a:r>
              <a:rPr lang="it-IT" altLang="it-IT" sz="1814" dirty="0" err="1">
                <a:solidFill>
                  <a:srgbClr val="000000"/>
                </a:solidFill>
              </a:rPr>
              <a:t>there</a:t>
            </a:r>
            <a:r>
              <a:rPr lang="it-IT" altLang="it-IT" sz="1814" dirty="0">
                <a:solidFill>
                  <a:srgbClr val="000000"/>
                </a:solidFill>
              </a:rPr>
              <a:t>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apesVTI">
  <a:themeElements>
    <a:clrScheme name="AnalogousFromRegularSeedRightStep">
      <a:dk1>
        <a:srgbClr val="000000"/>
      </a:dk1>
      <a:lt1>
        <a:srgbClr val="FFFFFF"/>
      </a:lt1>
      <a:dk2>
        <a:srgbClr val="33311D"/>
      </a:dk2>
      <a:lt2>
        <a:srgbClr val="E2E5E8"/>
      </a:lt2>
      <a:accent1>
        <a:srgbClr val="E78B29"/>
      </a:accent1>
      <a:accent2>
        <a:srgbClr val="AEA313"/>
      </a:accent2>
      <a:accent3>
        <a:srgbClr val="7EB01F"/>
      </a:accent3>
      <a:accent4>
        <a:srgbClr val="3BBA14"/>
      </a:accent4>
      <a:accent5>
        <a:srgbClr val="21BB3D"/>
      </a:accent5>
      <a:accent6>
        <a:srgbClr val="14B977"/>
      </a:accent6>
      <a:hlink>
        <a:srgbClr val="3F7DBF"/>
      </a:hlink>
      <a:folHlink>
        <a:srgbClr val="7F7F7F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344</Words>
  <Application>Microsoft Office PowerPoint</Application>
  <PresentationFormat>Widescreen</PresentationFormat>
  <Paragraphs>65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Aharoni</vt:lpstr>
      <vt:lpstr>Arial</vt:lpstr>
      <vt:lpstr>Avenir Next LT Pro</vt:lpstr>
      <vt:lpstr>Calibri</vt:lpstr>
      <vt:lpstr>Times New Roman</vt:lpstr>
      <vt:lpstr>Wingdings</vt:lpstr>
      <vt:lpstr>ShapesVTI</vt:lpstr>
      <vt:lpstr>PRESENT PERFECT</vt:lpstr>
      <vt:lpstr>I’ve eaten snails.</vt:lpstr>
      <vt:lpstr>I’ve eaten snails.</vt:lpstr>
      <vt:lpstr>PRESENT PERFECT SIMPLE</vt:lpstr>
      <vt:lpstr>I'VE EATEN SNAILS.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serena pellegrini</cp:lastModifiedBy>
  <cp:revision>166</cp:revision>
  <dcterms:created xsi:type="dcterms:W3CDTF">2012-07-30T23:18:30Z</dcterms:created>
  <dcterms:modified xsi:type="dcterms:W3CDTF">2020-12-18T18:20:08Z</dcterms:modified>
</cp:coreProperties>
</file>