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63" r:id="rId3"/>
    <p:sldId id="262" r:id="rId4"/>
    <p:sldId id="257" r:id="rId5"/>
    <p:sldId id="258" r:id="rId6"/>
    <p:sldId id="259" r:id="rId7"/>
    <p:sldId id="260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8B31EF-C084-4534-BA1E-66DA8EE3A4E2}" v="24" dt="2020-10-11T17:06:45.636"/>
    <p1510:client id="{E50DA5A1-56F3-4DBD-9DC6-DB4D845434C2}" v="701" dt="2020-10-11T17:23:22.1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953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2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58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6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10/29/2020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5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2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175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3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6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7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2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‹N›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48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695" r:id="rId6"/>
    <p:sldLayoutId id="2147483691" r:id="rId7"/>
    <p:sldLayoutId id="2147483692" r:id="rId8"/>
    <p:sldLayoutId id="2147483693" r:id="rId9"/>
    <p:sldLayoutId id="2147483694" r:id="rId10"/>
    <p:sldLayoutId id="2147483696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0CA184B6-3482-4F43-87F0-BC765DCFD8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C869923-8380-4244-9548-802C330638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C06255F2-BC67-4DDE-B34E-AC4BA21838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55169443-FCCD-4C0A-8C69-18CD3FA09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E217F32C-75AA-4B97-ADFB-5E2C3C7ECB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CD96829-4CCA-4237-8151-34195B8BB9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4D76AAEA-AF3A-4616-9F99-E9AA131A5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23360" y="0"/>
            <a:ext cx="8168639" cy="6858000"/>
          </a:xfrm>
          <a:prstGeom prst="rect">
            <a:avLst/>
          </a:prstGeom>
          <a:gradFill>
            <a:gsLst>
              <a:gs pos="58000">
                <a:schemeClr val="tx1">
                  <a:alpha val="55000"/>
                </a:schemeClr>
              </a:gs>
              <a:gs pos="33000">
                <a:schemeClr val="tx1">
                  <a:alpha val="40000"/>
                </a:schemeClr>
              </a:gs>
              <a:gs pos="3000">
                <a:schemeClr val="tx1">
                  <a:alpha val="0"/>
                </a:schemeClr>
              </a:gs>
              <a:gs pos="100000">
                <a:schemeClr val="tx1">
                  <a:alpha val="5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999" y="1346268"/>
            <a:ext cx="5618431" cy="3285207"/>
          </a:xfrm>
        </p:spPr>
        <p:txBody>
          <a:bodyPr vert="horz" lIns="109728" tIns="109728" rIns="109728" bIns="91440" rtlCol="0" anchor="b" anchorCtr="0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5400">
                <a:solidFill>
                  <a:schemeClr val="bg1"/>
                </a:solidFill>
              </a:rPr>
              <a:t>PAST SIMPLE</a:t>
            </a: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A8CE908A-CDC5-458F-8201-A96CCF5BC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USED TO + INFINITIVE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E23CDA-D870-4528-8E25-90FB896BAD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/>
              <a:t>When</a:t>
            </a:r>
            <a:r>
              <a:rPr lang="it-IT" dirty="0"/>
              <a:t> I </a:t>
            </a:r>
            <a:r>
              <a:rPr lang="it-IT" dirty="0" err="1"/>
              <a:t>was</a:t>
            </a:r>
            <a:r>
              <a:rPr lang="it-IT" dirty="0"/>
              <a:t> a </a:t>
            </a:r>
            <a:r>
              <a:rPr lang="it-IT" dirty="0" err="1"/>
              <a:t>student</a:t>
            </a:r>
            <a:r>
              <a:rPr lang="it-IT" dirty="0"/>
              <a:t>, I </a:t>
            </a:r>
            <a:r>
              <a:rPr lang="it-IT" b="1" dirty="0" err="1"/>
              <a:t>used</a:t>
            </a:r>
            <a:r>
              <a:rPr lang="it-IT" b="1" dirty="0"/>
              <a:t> to </a:t>
            </a:r>
            <a:r>
              <a:rPr lang="it-IT" b="1" dirty="0">
                <a:solidFill>
                  <a:srgbClr val="00B050"/>
                </a:solidFill>
              </a:rPr>
              <a:t>work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baby-sitter.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0508C3E-8AF3-4ABB-B54B-64621B588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TO BE USED TO + ING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3A94BDC-AE4B-424C-99E0-9155C91E53F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/>
              <a:t>Sam </a:t>
            </a:r>
            <a:r>
              <a:rPr lang="it-IT" b="1" dirty="0" err="1"/>
              <a:t>is</a:t>
            </a:r>
            <a:r>
              <a:rPr lang="it-IT" b="1" dirty="0"/>
              <a:t> </a:t>
            </a:r>
            <a:r>
              <a:rPr lang="it-IT" b="1" dirty="0" err="1"/>
              <a:t>used</a:t>
            </a:r>
            <a:r>
              <a:rPr lang="it-IT" b="1" dirty="0"/>
              <a:t> to </a:t>
            </a:r>
            <a:r>
              <a:rPr lang="it-IT" b="1" dirty="0" err="1"/>
              <a:t>cook</a:t>
            </a:r>
            <a:r>
              <a:rPr lang="it-IT" b="1" dirty="0" err="1">
                <a:solidFill>
                  <a:srgbClr val="0070C0"/>
                </a:solidFill>
              </a:rPr>
              <a:t>ing</a:t>
            </a:r>
            <a:r>
              <a:rPr lang="it-IT" b="1" dirty="0"/>
              <a:t> </a:t>
            </a:r>
            <a:r>
              <a:rPr lang="it-IT" dirty="0" err="1"/>
              <a:t>dinner</a:t>
            </a:r>
            <a:r>
              <a:rPr lang="it-IT" dirty="0"/>
              <a:t> for a </a:t>
            </a:r>
            <a:r>
              <a:rPr lang="it-IT" dirty="0" err="1"/>
              <a:t>lot</a:t>
            </a:r>
            <a:r>
              <a:rPr lang="it-IT" dirty="0"/>
              <a:t> of people for Christmas. </a:t>
            </a:r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F27B1FAD-B97D-483A-BA7A-05FEA0CF6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PAST HABITS vs PRESENT HABITS</a:t>
            </a:r>
          </a:p>
        </p:txBody>
      </p:sp>
    </p:spTree>
    <p:extLst>
      <p:ext uri="{BB962C8B-B14F-4D97-AF65-F5344CB8AC3E}">
        <p14:creationId xmlns:p14="http://schemas.microsoft.com/office/powerpoint/2010/main" val="30252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9C4E9A-E589-4850-8D6B-27BC1F5C6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Use of PAST SIMPLE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8B4C0B-0A31-47C5-885A-3B9D4DA08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103504"/>
          </a:xfrm>
        </p:spPr>
        <p:txBody>
          <a:bodyPr>
            <a:normAutofit fontScale="92500" lnSpcReduction="20000"/>
          </a:bodyPr>
          <a:lstStyle/>
          <a:p>
            <a:pPr marL="285750" indent="-285750" eaLnBrk="1">
              <a:lnSpc>
                <a:spcPct val="93000"/>
              </a:lnSpc>
              <a:spcAft>
                <a:spcPts val="1413"/>
              </a:spcAft>
              <a:buSzPct val="45000"/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rgbClr val="000000"/>
                </a:solidFill>
              </a:rPr>
              <a:t>Actions </a:t>
            </a:r>
            <a:r>
              <a:rPr lang="it-IT" altLang="it-IT" sz="1800" dirty="0" err="1">
                <a:solidFill>
                  <a:srgbClr val="000000"/>
                </a:solidFill>
              </a:rPr>
              <a:t>started</a:t>
            </a:r>
            <a:r>
              <a:rPr lang="it-IT" altLang="it-IT" sz="1800" dirty="0">
                <a:solidFill>
                  <a:srgbClr val="000000"/>
                </a:solidFill>
              </a:rPr>
              <a:t> and </a:t>
            </a:r>
            <a:r>
              <a:rPr lang="it-IT" altLang="it-IT" sz="1800" dirty="0" err="1">
                <a:solidFill>
                  <a:srgbClr val="000000"/>
                </a:solidFill>
              </a:rPr>
              <a:t>finished</a:t>
            </a:r>
            <a:r>
              <a:rPr lang="it-IT" altLang="it-IT" sz="1800" dirty="0">
                <a:solidFill>
                  <a:srgbClr val="000000"/>
                </a:solidFill>
              </a:rPr>
              <a:t> in the </a:t>
            </a:r>
            <a:r>
              <a:rPr lang="it-IT" altLang="it-IT" sz="1800" dirty="0" err="1">
                <a:solidFill>
                  <a:srgbClr val="000000"/>
                </a:solidFill>
              </a:rPr>
              <a:t>past</a:t>
            </a:r>
            <a:r>
              <a:rPr lang="it-IT" altLang="it-IT" sz="1800" dirty="0">
                <a:solidFill>
                  <a:srgbClr val="000000"/>
                </a:solidFill>
              </a:rPr>
              <a:t>.</a:t>
            </a:r>
          </a:p>
          <a:p>
            <a:pPr eaLnBrk="1">
              <a:lnSpc>
                <a:spcPct val="93000"/>
              </a:lnSpc>
              <a:spcAft>
                <a:spcPts val="1413"/>
              </a:spcAft>
              <a:buClrTx/>
              <a:buSzPct val="45000"/>
            </a:pPr>
            <a:r>
              <a:rPr lang="it-IT" altLang="it-IT" sz="1800" i="1" dirty="0">
                <a:solidFill>
                  <a:srgbClr val="000000"/>
                </a:solidFill>
              </a:rPr>
              <a:t>In 2003 </a:t>
            </a:r>
            <a:r>
              <a:rPr lang="it-IT" altLang="it-IT" sz="1800" i="1" dirty="0" err="1">
                <a:solidFill>
                  <a:srgbClr val="000000"/>
                </a:solidFill>
              </a:rPr>
              <a:t>she</a:t>
            </a:r>
            <a:r>
              <a:rPr lang="it-IT" altLang="it-IT" sz="1800" i="1" dirty="0">
                <a:solidFill>
                  <a:srgbClr val="000000"/>
                </a:solidFill>
              </a:rPr>
              <a:t> </a:t>
            </a:r>
            <a:r>
              <a:rPr lang="it-IT" altLang="it-IT" sz="1800" i="1" dirty="0" err="1">
                <a:solidFill>
                  <a:srgbClr val="000000"/>
                </a:solidFill>
              </a:rPr>
              <a:t>married</a:t>
            </a:r>
            <a:r>
              <a:rPr lang="it-IT" altLang="it-IT" sz="1800" i="1" dirty="0">
                <a:solidFill>
                  <a:srgbClr val="000000"/>
                </a:solidFill>
              </a:rPr>
              <a:t> Peter.</a:t>
            </a:r>
          </a:p>
          <a:p>
            <a:pPr marL="285750" indent="-285750" eaLnBrk="1">
              <a:lnSpc>
                <a:spcPct val="93000"/>
              </a:lnSpc>
              <a:spcAft>
                <a:spcPts val="1413"/>
              </a:spcAft>
              <a:buSzPct val="45000"/>
              <a:buFont typeface="Arial" panose="020B0604020202020204" pitchFamily="34" charset="0"/>
              <a:buChar char="•"/>
            </a:pPr>
            <a:r>
              <a:rPr lang="it-IT" altLang="it-IT" sz="1800" dirty="0" err="1">
                <a:solidFill>
                  <a:srgbClr val="000000"/>
                </a:solidFill>
              </a:rPr>
              <a:t>Repeated</a:t>
            </a:r>
            <a:r>
              <a:rPr lang="it-IT" altLang="it-IT" sz="1800" dirty="0">
                <a:solidFill>
                  <a:srgbClr val="000000"/>
                </a:solidFill>
              </a:rPr>
              <a:t> actions in the </a:t>
            </a:r>
            <a:r>
              <a:rPr lang="it-IT" altLang="it-IT" sz="1800" dirty="0" err="1">
                <a:solidFill>
                  <a:srgbClr val="000000"/>
                </a:solidFill>
              </a:rPr>
              <a:t>past</a:t>
            </a:r>
            <a:r>
              <a:rPr lang="it-IT" altLang="it-IT" sz="1800" dirty="0">
                <a:solidFill>
                  <a:srgbClr val="000000"/>
                </a:solidFill>
              </a:rPr>
              <a:t>.</a:t>
            </a:r>
          </a:p>
          <a:p>
            <a:pPr eaLnBrk="1">
              <a:lnSpc>
                <a:spcPct val="93000"/>
              </a:lnSpc>
              <a:spcAft>
                <a:spcPts val="1413"/>
              </a:spcAft>
              <a:buClrTx/>
              <a:buSzPct val="45000"/>
            </a:pPr>
            <a:r>
              <a:rPr lang="it-IT" altLang="it-IT" sz="1800" i="1" dirty="0" err="1">
                <a:solidFill>
                  <a:srgbClr val="000000"/>
                </a:solidFill>
              </a:rPr>
              <a:t>We</a:t>
            </a:r>
            <a:r>
              <a:rPr lang="it-IT" altLang="it-IT" sz="1800" i="1" dirty="0">
                <a:solidFill>
                  <a:srgbClr val="000000"/>
                </a:solidFill>
              </a:rPr>
              <a:t> </a:t>
            </a:r>
            <a:r>
              <a:rPr lang="it-IT" altLang="it-IT" sz="1800" i="1" dirty="0" err="1">
                <a:solidFill>
                  <a:srgbClr val="000000"/>
                </a:solidFill>
              </a:rPr>
              <a:t>played</a:t>
            </a:r>
            <a:r>
              <a:rPr lang="it-IT" altLang="it-IT" sz="1800" i="1" dirty="0">
                <a:solidFill>
                  <a:srgbClr val="000000"/>
                </a:solidFill>
              </a:rPr>
              <a:t> basket </a:t>
            </a:r>
            <a:r>
              <a:rPr lang="it-IT" altLang="it-IT" sz="1800" i="1" dirty="0" err="1">
                <a:solidFill>
                  <a:srgbClr val="000000"/>
                </a:solidFill>
              </a:rPr>
              <a:t>every</a:t>
            </a:r>
            <a:r>
              <a:rPr lang="it-IT" altLang="it-IT" sz="1800" i="1" dirty="0">
                <a:solidFill>
                  <a:srgbClr val="000000"/>
                </a:solidFill>
              </a:rPr>
              <a:t> </a:t>
            </a:r>
            <a:r>
              <a:rPr lang="it-IT" altLang="it-IT" sz="1800" i="1" dirty="0" err="1">
                <a:solidFill>
                  <a:srgbClr val="000000"/>
                </a:solidFill>
              </a:rPr>
              <a:t>Friday</a:t>
            </a:r>
            <a:r>
              <a:rPr lang="it-IT" altLang="it-IT" sz="1800" i="1" dirty="0">
                <a:solidFill>
                  <a:srgbClr val="000000"/>
                </a:solidFill>
              </a:rPr>
              <a:t> last </a:t>
            </a:r>
            <a:r>
              <a:rPr lang="it-IT" altLang="it-IT" sz="1800" i="1" dirty="0" err="1">
                <a:solidFill>
                  <a:srgbClr val="000000"/>
                </a:solidFill>
              </a:rPr>
              <a:t>year</a:t>
            </a:r>
            <a:r>
              <a:rPr lang="it-IT" altLang="it-IT" sz="1800" i="1" dirty="0">
                <a:solidFill>
                  <a:srgbClr val="000000"/>
                </a:solidFill>
              </a:rPr>
              <a:t>.</a:t>
            </a:r>
          </a:p>
          <a:p>
            <a:pPr marL="285750" indent="-285750" eaLnBrk="1">
              <a:lnSpc>
                <a:spcPct val="93000"/>
              </a:lnSpc>
              <a:spcAft>
                <a:spcPts val="1413"/>
              </a:spcAft>
              <a:buSzPct val="45000"/>
              <a:buFont typeface="Arial" panose="020B0604020202020204" pitchFamily="34" charset="0"/>
              <a:buChar char="•"/>
            </a:pPr>
            <a:r>
              <a:rPr lang="it-IT" altLang="it-IT" sz="1800" dirty="0">
                <a:solidFill>
                  <a:srgbClr val="000000"/>
                </a:solidFill>
              </a:rPr>
              <a:t>Actions </a:t>
            </a:r>
            <a:r>
              <a:rPr lang="it-IT" altLang="it-IT" sz="1800" dirty="0" err="1">
                <a:solidFill>
                  <a:srgbClr val="000000"/>
                </a:solidFill>
              </a:rPr>
              <a:t>lasted</a:t>
            </a:r>
            <a:r>
              <a:rPr lang="it-IT" altLang="it-IT" sz="1800" dirty="0">
                <a:solidFill>
                  <a:srgbClr val="000000"/>
                </a:solidFill>
              </a:rPr>
              <a:t> for a </a:t>
            </a:r>
            <a:r>
              <a:rPr lang="it-IT" altLang="it-IT" sz="1800" dirty="0" err="1">
                <a:solidFill>
                  <a:srgbClr val="000000"/>
                </a:solidFill>
              </a:rPr>
              <a:t>certain</a:t>
            </a:r>
            <a:r>
              <a:rPr lang="it-IT" altLang="it-IT" sz="1800" dirty="0">
                <a:solidFill>
                  <a:srgbClr val="000000"/>
                </a:solidFill>
              </a:rPr>
              <a:t> </a:t>
            </a:r>
            <a:r>
              <a:rPr lang="it-IT" altLang="it-IT" sz="1800" dirty="0" err="1">
                <a:solidFill>
                  <a:srgbClr val="000000"/>
                </a:solidFill>
              </a:rPr>
              <a:t>period</a:t>
            </a:r>
            <a:r>
              <a:rPr lang="it-IT" altLang="it-IT" sz="1800" dirty="0">
                <a:solidFill>
                  <a:srgbClr val="000000"/>
                </a:solidFill>
              </a:rPr>
              <a:t> in the </a:t>
            </a:r>
            <a:r>
              <a:rPr lang="it-IT" altLang="it-IT" sz="1800" dirty="0" err="1">
                <a:solidFill>
                  <a:srgbClr val="000000"/>
                </a:solidFill>
              </a:rPr>
              <a:t>past</a:t>
            </a:r>
            <a:r>
              <a:rPr lang="it-IT" altLang="it-IT" sz="1800" dirty="0">
                <a:solidFill>
                  <a:srgbClr val="000000"/>
                </a:solidFill>
              </a:rPr>
              <a:t>.</a:t>
            </a:r>
          </a:p>
          <a:p>
            <a:pPr eaLnBrk="1">
              <a:lnSpc>
                <a:spcPct val="93000"/>
              </a:lnSpc>
              <a:spcAft>
                <a:spcPts val="1413"/>
              </a:spcAft>
              <a:buClrTx/>
              <a:buSzPct val="45000"/>
            </a:pPr>
            <a:r>
              <a:rPr lang="it-IT" altLang="it-IT" sz="1800" i="1" dirty="0">
                <a:solidFill>
                  <a:srgbClr val="000000"/>
                </a:solidFill>
              </a:rPr>
              <a:t>I </a:t>
            </a:r>
            <a:r>
              <a:rPr lang="it-IT" altLang="it-IT" sz="1800" i="1" dirty="0" err="1">
                <a:solidFill>
                  <a:srgbClr val="000000"/>
                </a:solidFill>
              </a:rPr>
              <a:t>worked</a:t>
            </a:r>
            <a:r>
              <a:rPr lang="it-IT" altLang="it-IT" sz="1800" i="1" dirty="0">
                <a:solidFill>
                  <a:srgbClr val="000000"/>
                </a:solidFill>
              </a:rPr>
              <a:t> in a library for 6 </a:t>
            </a:r>
            <a:r>
              <a:rPr lang="it-IT" altLang="it-IT" sz="1800" i="1" dirty="0" err="1">
                <a:solidFill>
                  <a:srgbClr val="000000"/>
                </a:solidFill>
              </a:rPr>
              <a:t>months</a:t>
            </a:r>
            <a:r>
              <a:rPr lang="it-IT" altLang="it-IT" sz="1800" i="1" dirty="0">
                <a:solidFill>
                  <a:srgbClr val="000000"/>
                </a:solidFill>
              </a:rPr>
              <a:t> in 2001.</a:t>
            </a:r>
          </a:p>
          <a:p>
            <a:pPr marL="285750" indent="-285750" eaLnBrk="1">
              <a:lnSpc>
                <a:spcPct val="93000"/>
              </a:lnSpc>
              <a:spcAft>
                <a:spcPts val="1413"/>
              </a:spcAft>
              <a:buClrTx/>
              <a:buSzPct val="45000"/>
              <a:buFont typeface="Arial" panose="020B0604020202020204" pitchFamily="34" charset="0"/>
              <a:buChar char="•"/>
            </a:pPr>
            <a:r>
              <a:rPr lang="it-IT" altLang="it-IT" dirty="0">
                <a:solidFill>
                  <a:srgbClr val="000000"/>
                </a:solidFill>
              </a:rPr>
              <a:t>Stories and </a:t>
            </a:r>
            <a:r>
              <a:rPr lang="it-IT" altLang="it-IT" dirty="0" err="1">
                <a:solidFill>
                  <a:srgbClr val="000000"/>
                </a:solidFill>
              </a:rPr>
              <a:t>descriptions</a:t>
            </a:r>
            <a:r>
              <a:rPr lang="it-IT" altLang="it-IT" dirty="0">
                <a:solidFill>
                  <a:srgbClr val="000000"/>
                </a:solidFill>
              </a:rPr>
              <a:t> of </a:t>
            </a:r>
            <a:r>
              <a:rPr lang="it-IT" altLang="it-IT" dirty="0" err="1">
                <a:solidFill>
                  <a:srgbClr val="000000"/>
                </a:solidFill>
              </a:rPr>
              <a:t>past</a:t>
            </a:r>
            <a:r>
              <a:rPr lang="it-IT" altLang="it-IT" dirty="0">
                <a:solidFill>
                  <a:srgbClr val="000000"/>
                </a:solidFill>
              </a:rPr>
              <a:t> events.</a:t>
            </a:r>
          </a:p>
          <a:p>
            <a:pPr eaLnBrk="1">
              <a:lnSpc>
                <a:spcPct val="93000"/>
              </a:lnSpc>
              <a:spcAft>
                <a:spcPts val="1413"/>
              </a:spcAft>
              <a:buClrTx/>
              <a:buSzPct val="45000"/>
            </a:pPr>
            <a:r>
              <a:rPr lang="it-IT" altLang="it-IT" sz="1800" i="1" dirty="0">
                <a:solidFill>
                  <a:srgbClr val="000000"/>
                </a:solidFill>
              </a:rPr>
              <a:t>One day the </a:t>
            </a:r>
            <a:r>
              <a:rPr lang="it-IT" altLang="it-IT" sz="1800" i="1" dirty="0" err="1">
                <a:solidFill>
                  <a:srgbClr val="000000"/>
                </a:solidFill>
              </a:rPr>
              <a:t>Princess</a:t>
            </a:r>
            <a:r>
              <a:rPr lang="it-IT" altLang="it-IT" sz="1800" i="1" dirty="0">
                <a:solidFill>
                  <a:srgbClr val="000000"/>
                </a:solidFill>
              </a:rPr>
              <a:t> </a:t>
            </a:r>
            <a:r>
              <a:rPr lang="it-IT" altLang="it-IT" sz="1800" i="1" dirty="0" err="1">
                <a:solidFill>
                  <a:srgbClr val="000000"/>
                </a:solidFill>
              </a:rPr>
              <a:t>decided</a:t>
            </a:r>
            <a:r>
              <a:rPr lang="it-IT" altLang="it-IT" sz="1800" i="1" dirty="0">
                <a:solidFill>
                  <a:srgbClr val="000000"/>
                </a:solidFill>
              </a:rPr>
              <a:t> </a:t>
            </a:r>
            <a:r>
              <a:rPr lang="it-IT" altLang="it-IT" sz="1800" i="1" dirty="0" err="1">
                <a:solidFill>
                  <a:srgbClr val="000000"/>
                </a:solidFill>
              </a:rPr>
              <a:t>that</a:t>
            </a:r>
            <a:r>
              <a:rPr lang="it-IT" altLang="it-IT" sz="1800" i="1" dirty="0">
                <a:solidFill>
                  <a:srgbClr val="000000"/>
                </a:solidFill>
              </a:rPr>
              <a:t> </a:t>
            </a:r>
            <a:r>
              <a:rPr lang="it-IT" altLang="it-IT" sz="1800" i="1" dirty="0" err="1">
                <a:solidFill>
                  <a:srgbClr val="000000"/>
                </a:solidFill>
              </a:rPr>
              <a:t>she</a:t>
            </a:r>
            <a:r>
              <a:rPr lang="it-IT" altLang="it-IT" sz="1800" i="1" dirty="0">
                <a:solidFill>
                  <a:srgbClr val="000000"/>
                </a:solidFill>
              </a:rPr>
              <a:t> </a:t>
            </a:r>
            <a:r>
              <a:rPr lang="it-IT" altLang="it-IT" sz="1800" i="1" dirty="0" err="1">
                <a:solidFill>
                  <a:srgbClr val="000000"/>
                </a:solidFill>
              </a:rPr>
              <a:t>wanted</a:t>
            </a:r>
            <a:r>
              <a:rPr lang="it-IT" altLang="it-IT" sz="1800" i="1" dirty="0">
                <a:solidFill>
                  <a:srgbClr val="000000"/>
                </a:solidFill>
              </a:rPr>
              <a:t> to </a:t>
            </a:r>
            <a:r>
              <a:rPr lang="it-IT" altLang="it-IT" sz="1800" i="1" dirty="0" err="1">
                <a:solidFill>
                  <a:srgbClr val="000000"/>
                </a:solidFill>
              </a:rPr>
              <a:t>leave</a:t>
            </a:r>
            <a:r>
              <a:rPr lang="it-IT" altLang="it-IT" sz="1800" i="1" dirty="0">
                <a:solidFill>
                  <a:srgbClr val="000000"/>
                </a:solidFill>
              </a:rPr>
              <a:t> the </a:t>
            </a:r>
            <a:r>
              <a:rPr lang="it-IT" altLang="it-IT" sz="1800" i="1" dirty="0" err="1">
                <a:solidFill>
                  <a:srgbClr val="000000"/>
                </a:solidFill>
              </a:rPr>
              <a:t>castle</a:t>
            </a:r>
            <a:r>
              <a:rPr lang="it-IT" altLang="it-IT" sz="1800" i="1" dirty="0">
                <a:solidFill>
                  <a:srgbClr val="000000"/>
                </a:solidFill>
              </a:rPr>
              <a:t>...</a:t>
            </a:r>
          </a:p>
          <a:p>
            <a:pPr eaLnBrk="1">
              <a:lnSpc>
                <a:spcPct val="93000"/>
              </a:lnSpc>
              <a:spcAft>
                <a:spcPts val="1413"/>
              </a:spcAft>
              <a:buClrTx/>
              <a:buSzPct val="45000"/>
              <a:buFontTx/>
              <a:buNone/>
            </a:pPr>
            <a:endParaRPr lang="it-IT" altLang="it-IT" sz="1800" dirty="0">
              <a:solidFill>
                <a:srgbClr val="00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105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6A94DDA8-D492-4FD6-8928-221F0C3EB2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To be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45BF17-BE4A-4A5C-B156-8B26F5620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24614" y="3316639"/>
            <a:ext cx="4456147" cy="2779361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I/he/</a:t>
            </a:r>
            <a:r>
              <a:rPr lang="it-IT" dirty="0" err="1"/>
              <a:t>she</a:t>
            </a:r>
            <a:r>
              <a:rPr lang="it-IT" dirty="0"/>
              <a:t>/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b="1" dirty="0">
                <a:solidFill>
                  <a:srgbClr val="0070C0"/>
                </a:solidFill>
              </a:rPr>
              <a:t>WAS</a:t>
            </a:r>
            <a:r>
              <a:rPr lang="it-IT" dirty="0"/>
              <a:t> (NOT)</a:t>
            </a:r>
          </a:p>
          <a:p>
            <a:r>
              <a:rPr lang="it-IT" dirty="0"/>
              <a:t>WAS I/he/</a:t>
            </a:r>
            <a:r>
              <a:rPr lang="it-IT" dirty="0" err="1"/>
              <a:t>she</a:t>
            </a:r>
            <a:r>
              <a:rPr lang="it-IT" dirty="0"/>
              <a:t>/</a:t>
            </a:r>
            <a:r>
              <a:rPr lang="it-IT" dirty="0" err="1"/>
              <a:t>it</a:t>
            </a:r>
            <a:r>
              <a:rPr lang="it-IT" dirty="0"/>
              <a:t> ...? </a:t>
            </a:r>
          </a:p>
          <a:p>
            <a:r>
              <a:rPr lang="it-IT" dirty="0"/>
              <a:t>Yes, I/he/</a:t>
            </a:r>
            <a:r>
              <a:rPr lang="it-IT" dirty="0" err="1"/>
              <a:t>she</a:t>
            </a:r>
            <a:r>
              <a:rPr lang="it-IT" dirty="0"/>
              <a:t>/</a:t>
            </a:r>
            <a:r>
              <a:rPr lang="it-IT" dirty="0" err="1"/>
              <a:t>it</a:t>
            </a:r>
            <a:r>
              <a:rPr lang="it-IT" dirty="0"/>
              <a:t> WAS / No, I/he/</a:t>
            </a:r>
            <a:r>
              <a:rPr lang="it-IT" dirty="0" err="1"/>
              <a:t>she</a:t>
            </a:r>
            <a:r>
              <a:rPr lang="it-IT" dirty="0"/>
              <a:t>/</a:t>
            </a:r>
            <a:r>
              <a:rPr lang="it-IT" dirty="0" err="1"/>
              <a:t>it</a:t>
            </a:r>
            <a:r>
              <a:rPr lang="it-IT" dirty="0"/>
              <a:t> WAS NOT (WASN’T)</a:t>
            </a:r>
          </a:p>
          <a:p>
            <a:endParaRPr lang="it-IT" dirty="0"/>
          </a:p>
          <a:p>
            <a:r>
              <a:rPr lang="it-IT" dirty="0" err="1"/>
              <a:t>You</a:t>
            </a:r>
            <a:r>
              <a:rPr lang="it-IT" dirty="0"/>
              <a:t>/</a:t>
            </a:r>
            <a:r>
              <a:rPr lang="it-IT" dirty="0" err="1"/>
              <a:t>we</a:t>
            </a:r>
            <a:r>
              <a:rPr lang="it-IT" dirty="0"/>
              <a:t>/</a:t>
            </a:r>
            <a:r>
              <a:rPr lang="it-IT" dirty="0" err="1"/>
              <a:t>you</a:t>
            </a:r>
            <a:r>
              <a:rPr lang="it-IT" dirty="0"/>
              <a:t>/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b="1" dirty="0">
                <a:solidFill>
                  <a:srgbClr val="00B050"/>
                </a:solidFill>
              </a:rPr>
              <a:t>WERE</a:t>
            </a:r>
            <a:r>
              <a:rPr lang="it-IT" dirty="0"/>
              <a:t> (NOT)</a:t>
            </a:r>
          </a:p>
          <a:p>
            <a:r>
              <a:rPr lang="it-IT" dirty="0"/>
              <a:t>WERE </a:t>
            </a:r>
            <a:r>
              <a:rPr lang="it-IT" dirty="0" err="1"/>
              <a:t>You</a:t>
            </a:r>
            <a:r>
              <a:rPr lang="it-IT" dirty="0"/>
              <a:t>/</a:t>
            </a:r>
            <a:r>
              <a:rPr lang="it-IT" dirty="0" err="1"/>
              <a:t>we</a:t>
            </a:r>
            <a:r>
              <a:rPr lang="it-IT" dirty="0"/>
              <a:t>/</a:t>
            </a:r>
            <a:r>
              <a:rPr lang="it-IT" dirty="0" err="1"/>
              <a:t>you</a:t>
            </a:r>
            <a:r>
              <a:rPr lang="it-IT" dirty="0"/>
              <a:t>/</a:t>
            </a:r>
            <a:r>
              <a:rPr lang="it-IT" dirty="0" err="1"/>
              <a:t>they</a:t>
            </a:r>
            <a:r>
              <a:rPr lang="it-IT" dirty="0"/>
              <a:t> ...?</a:t>
            </a:r>
          </a:p>
          <a:p>
            <a:r>
              <a:rPr lang="it-IT" dirty="0"/>
              <a:t>Yes, </a:t>
            </a:r>
            <a:r>
              <a:rPr lang="it-IT" dirty="0" err="1"/>
              <a:t>you</a:t>
            </a:r>
            <a:r>
              <a:rPr lang="it-IT" dirty="0"/>
              <a:t>/</a:t>
            </a:r>
            <a:r>
              <a:rPr lang="it-IT" dirty="0" err="1"/>
              <a:t>we</a:t>
            </a:r>
            <a:r>
              <a:rPr lang="it-IT" dirty="0"/>
              <a:t>/</a:t>
            </a:r>
            <a:r>
              <a:rPr lang="it-IT" dirty="0" err="1"/>
              <a:t>you</a:t>
            </a:r>
            <a:r>
              <a:rPr lang="it-IT" dirty="0"/>
              <a:t>/</a:t>
            </a:r>
            <a:r>
              <a:rPr lang="it-IT" dirty="0" err="1"/>
              <a:t>they</a:t>
            </a:r>
            <a:r>
              <a:rPr lang="it-IT" dirty="0"/>
              <a:t> WERE /No, </a:t>
            </a:r>
            <a:r>
              <a:rPr lang="it-IT" dirty="0" err="1"/>
              <a:t>you</a:t>
            </a:r>
            <a:r>
              <a:rPr lang="it-IT" dirty="0"/>
              <a:t>/</a:t>
            </a:r>
            <a:r>
              <a:rPr lang="it-IT" dirty="0" err="1"/>
              <a:t>we</a:t>
            </a:r>
            <a:r>
              <a:rPr lang="it-IT" dirty="0"/>
              <a:t>/</a:t>
            </a:r>
            <a:r>
              <a:rPr lang="it-IT" dirty="0" err="1"/>
              <a:t>you</a:t>
            </a:r>
            <a:r>
              <a:rPr lang="it-IT" dirty="0"/>
              <a:t>/</a:t>
            </a:r>
            <a:r>
              <a:rPr lang="it-IT" dirty="0" err="1"/>
              <a:t>they</a:t>
            </a:r>
            <a:r>
              <a:rPr lang="it-IT" dirty="0"/>
              <a:t> WERE NOT (WEREN’T) </a:t>
            </a:r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3727BA1-4064-4DC7-8E3D-742F9750B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To </a:t>
            </a:r>
            <a:r>
              <a:rPr lang="it-IT" dirty="0" err="1"/>
              <a:t>have</a:t>
            </a: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315ADFC-B8E7-4A1D-95ED-8674EF11D41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subjects</a:t>
            </a:r>
            <a:r>
              <a:rPr lang="it-IT" dirty="0"/>
              <a:t> -&gt;</a:t>
            </a:r>
            <a:r>
              <a:rPr lang="it-IT" b="1" dirty="0">
                <a:solidFill>
                  <a:srgbClr val="7030A0"/>
                </a:solidFill>
              </a:rPr>
              <a:t>HAD</a:t>
            </a:r>
          </a:p>
          <a:p>
            <a:r>
              <a:rPr lang="it-IT" dirty="0">
                <a:solidFill>
                  <a:schemeClr val="tx1"/>
                </a:solidFill>
              </a:rPr>
              <a:t>I </a:t>
            </a:r>
            <a:r>
              <a:rPr lang="it-IT" b="1" dirty="0">
                <a:solidFill>
                  <a:schemeClr val="tx1"/>
                </a:solidFill>
              </a:rPr>
              <a:t>DID</a:t>
            </a:r>
            <a:r>
              <a:rPr lang="it-IT" dirty="0">
                <a:solidFill>
                  <a:schemeClr val="tx1"/>
                </a:solidFill>
              </a:rPr>
              <a:t> NOT (DIDN’T) </a:t>
            </a:r>
            <a:r>
              <a:rPr lang="it-IT" dirty="0" err="1">
                <a:solidFill>
                  <a:schemeClr val="tx1"/>
                </a:solidFill>
              </a:rPr>
              <a:t>have</a:t>
            </a:r>
            <a:r>
              <a:rPr lang="it-IT" dirty="0">
                <a:solidFill>
                  <a:schemeClr val="tx1"/>
                </a:solidFill>
              </a:rPr>
              <a:t> time.</a:t>
            </a:r>
          </a:p>
          <a:p>
            <a:r>
              <a:rPr lang="it-IT" dirty="0">
                <a:solidFill>
                  <a:schemeClr val="tx1"/>
                </a:solidFill>
              </a:rPr>
              <a:t>DID </a:t>
            </a:r>
            <a:r>
              <a:rPr lang="it-IT" dirty="0" err="1">
                <a:solidFill>
                  <a:schemeClr val="tx1"/>
                </a:solidFill>
              </a:rPr>
              <a:t>you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have</a:t>
            </a:r>
            <a:r>
              <a:rPr lang="it-IT" dirty="0">
                <a:solidFill>
                  <a:schemeClr val="tx1"/>
                </a:solidFill>
              </a:rPr>
              <a:t> time?</a:t>
            </a:r>
          </a:p>
          <a:p>
            <a:r>
              <a:rPr lang="it-IT" dirty="0">
                <a:solidFill>
                  <a:schemeClr val="tx1"/>
                </a:solidFill>
              </a:rPr>
              <a:t>Yes, I DID / No, I DIDN’T.</a:t>
            </a:r>
          </a:p>
          <a:p>
            <a:r>
              <a:rPr lang="it-IT" dirty="0" err="1">
                <a:solidFill>
                  <a:schemeClr val="tx1"/>
                </a:solidFill>
              </a:rPr>
              <a:t>What</a:t>
            </a:r>
            <a:r>
              <a:rPr lang="it-IT" dirty="0">
                <a:solidFill>
                  <a:schemeClr val="tx1"/>
                </a:solidFill>
              </a:rPr>
              <a:t> DID </a:t>
            </a:r>
            <a:r>
              <a:rPr lang="it-IT" dirty="0" err="1">
                <a:solidFill>
                  <a:schemeClr val="tx1"/>
                </a:solidFill>
              </a:rPr>
              <a:t>you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have</a:t>
            </a:r>
            <a:r>
              <a:rPr lang="it-IT" dirty="0">
                <a:solidFill>
                  <a:schemeClr val="tx1"/>
                </a:solidFill>
              </a:rPr>
              <a:t>?</a:t>
            </a:r>
          </a:p>
          <a:p>
            <a:endParaRPr lang="it-IT" dirty="0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09942869-C080-41EB-B711-847AD05E9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TO BE &amp; TO HAVE</a:t>
            </a:r>
          </a:p>
        </p:txBody>
      </p:sp>
    </p:spTree>
    <p:extLst>
      <p:ext uri="{BB962C8B-B14F-4D97-AF65-F5344CB8AC3E}">
        <p14:creationId xmlns:p14="http://schemas.microsoft.com/office/powerpoint/2010/main" val="282325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41517-62BA-491D-B62A-92918CCF0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ea typeface="Meiryo"/>
              </a:rPr>
              <a:t>REGULAR VERBS</a:t>
            </a:r>
            <a:br>
              <a:rPr lang="en-US" dirty="0">
                <a:ea typeface="Meiryo"/>
              </a:rPr>
            </a:br>
            <a:r>
              <a:rPr lang="en-US" dirty="0">
                <a:ea typeface="Meiryo"/>
              </a:rPr>
              <a:t>+ed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D3F754A-B746-4912-ACFE-82A8C6B31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4256449"/>
              </p:ext>
            </p:extLst>
          </p:nvPr>
        </p:nvGraphicFramePr>
        <p:xfrm>
          <a:off x="3600450" y="2419350"/>
          <a:ext cx="5409354" cy="3480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9354">
                  <a:extLst>
                    <a:ext uri="{9D8B030D-6E8A-4147-A177-3AD203B41FA5}">
                      <a16:colId xmlns:a16="http://schemas.microsoft.com/office/drawing/2014/main" val="3486298250"/>
                    </a:ext>
                  </a:extLst>
                </a:gridCol>
              </a:tblGrid>
              <a:tr h="4350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Wash _ washed</a:t>
                      </a:r>
                      <a:endParaRPr lang="en-US" dirty="0">
                        <a:effectLst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111900173"/>
                  </a:ext>
                </a:extLst>
              </a:tr>
              <a:tr h="4350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Drop _ dropped</a:t>
                      </a:r>
                      <a:endParaRPr lang="en-US" dirty="0">
                        <a:effectLst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699861371"/>
                  </a:ext>
                </a:extLst>
              </a:tr>
              <a:tr h="4350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Deter _ deterred</a:t>
                      </a:r>
                      <a:endParaRPr lang="en-US" dirty="0">
                        <a:effectLst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85197978"/>
                  </a:ext>
                </a:extLst>
              </a:tr>
              <a:tr h="4350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Save _ saved</a:t>
                      </a:r>
                      <a:endParaRPr lang="en-US" dirty="0">
                        <a:effectLst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91952011"/>
                  </a:ext>
                </a:extLst>
              </a:tr>
              <a:tr h="4350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Sway _ swayed</a:t>
                      </a:r>
                      <a:endParaRPr lang="en-US" dirty="0">
                        <a:effectLst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3499965015"/>
                  </a:ext>
                </a:extLst>
              </a:tr>
              <a:tr h="4350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Cry _ cried</a:t>
                      </a:r>
                      <a:endParaRPr lang="en-US" dirty="0">
                        <a:effectLst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352336485"/>
                  </a:ext>
                </a:extLst>
              </a:tr>
              <a:tr h="4350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Repel _ repelled</a:t>
                      </a:r>
                      <a:endParaRPr lang="en-US" dirty="0">
                        <a:effectLst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347219171"/>
                  </a:ext>
                </a:extLst>
              </a:tr>
              <a:tr h="4350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Boil _ boiled</a:t>
                      </a:r>
                      <a:endParaRPr lang="en-US" dirty="0">
                        <a:effectLst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365958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30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2518C-A5F1-4A0C-80EB-8B697443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Meiryo"/>
              </a:rPr>
              <a:t>IRREGULAR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477A0-9970-4D1C-906A-79491FAB38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en-US" dirty="0">
                <a:ea typeface="Meiryo"/>
              </a:rPr>
              <a:t>Say – said – said </a:t>
            </a:r>
          </a:p>
          <a:p>
            <a:r>
              <a:rPr lang="en-US" dirty="0">
                <a:solidFill>
                  <a:srgbClr val="FF0000"/>
                </a:solidFill>
                <a:ea typeface="Meiryo"/>
              </a:rPr>
              <a:t>Drink – drank - drunk</a:t>
            </a:r>
          </a:p>
          <a:p>
            <a:r>
              <a:rPr lang="en-US" dirty="0">
                <a:solidFill>
                  <a:srgbClr val="0070C0"/>
                </a:solidFill>
                <a:ea typeface="Meiryo"/>
              </a:rPr>
              <a:t>Spend – spent - spent</a:t>
            </a:r>
          </a:p>
          <a:p>
            <a:r>
              <a:rPr lang="en-US" dirty="0">
                <a:solidFill>
                  <a:srgbClr val="00B050"/>
                </a:solidFill>
                <a:ea typeface="Meiryo"/>
              </a:rPr>
              <a:t>Cut – cut - cut</a:t>
            </a:r>
          </a:p>
          <a:p>
            <a:r>
              <a:rPr lang="en-US" dirty="0">
                <a:solidFill>
                  <a:schemeClr val="accent1"/>
                </a:solidFill>
                <a:ea typeface="Meiryo"/>
              </a:rPr>
              <a:t>Leave – left - left</a:t>
            </a:r>
          </a:p>
          <a:p>
            <a:r>
              <a:rPr lang="en-US" dirty="0">
                <a:solidFill>
                  <a:srgbClr val="7030A0"/>
                </a:solidFill>
                <a:ea typeface="Meiryo"/>
              </a:rPr>
              <a:t>Speak – spoke – spoken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206505-43AB-41EB-9C6D-B868831FDC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en-US" dirty="0">
                <a:solidFill>
                  <a:srgbClr val="00B050"/>
                </a:solidFill>
                <a:ea typeface="Meiryo"/>
              </a:rPr>
              <a:t>Hit – hit - hit</a:t>
            </a:r>
          </a:p>
          <a:p>
            <a:r>
              <a:rPr lang="en-US" dirty="0">
                <a:solidFill>
                  <a:schemeClr val="accent1"/>
                </a:solidFill>
                <a:ea typeface="Meiryo"/>
              </a:rPr>
              <a:t>Keep – kept - kept</a:t>
            </a:r>
          </a:p>
          <a:p>
            <a:r>
              <a:rPr lang="en-US" dirty="0">
                <a:solidFill>
                  <a:srgbClr val="FF0000"/>
                </a:solidFill>
                <a:ea typeface="Meiryo"/>
              </a:rPr>
              <a:t>Sing – sang - sung</a:t>
            </a:r>
          </a:p>
          <a:p>
            <a:r>
              <a:rPr lang="en-US" dirty="0">
                <a:solidFill>
                  <a:srgbClr val="7030A0"/>
                </a:solidFill>
                <a:ea typeface="Meiryo"/>
              </a:rPr>
              <a:t>Wake – woke - woken</a:t>
            </a:r>
          </a:p>
          <a:p>
            <a:r>
              <a:rPr lang="en-US" dirty="0">
                <a:solidFill>
                  <a:srgbClr val="0070C0"/>
                </a:solidFill>
                <a:ea typeface="Meiryo"/>
              </a:rPr>
              <a:t>Send – sent - sent</a:t>
            </a:r>
          </a:p>
          <a:p>
            <a:r>
              <a:rPr lang="en-US" dirty="0">
                <a:ea typeface="Meiryo"/>
              </a:rPr>
              <a:t>Pay - paid - paid</a:t>
            </a:r>
          </a:p>
        </p:txBody>
      </p:sp>
    </p:spTree>
    <p:extLst>
      <p:ext uri="{BB962C8B-B14F-4D97-AF65-F5344CB8AC3E}">
        <p14:creationId xmlns:p14="http://schemas.microsoft.com/office/powerpoint/2010/main" val="3252006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DE0CE3-5AC6-4B13-B995-96FD07473D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ea typeface="Meiryo"/>
              </a:rPr>
              <a:t>Present simple </a:t>
            </a:r>
            <a:endParaRPr lang="en-US">
              <a:ea typeface="Meiryo"/>
            </a:endParaRPr>
          </a:p>
          <a:p>
            <a:r>
              <a:rPr lang="en-US" sz="1200" dirty="0">
                <a:ea typeface="Meiryo"/>
              </a:rPr>
              <a:t>(Auxiliary do/DOES)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B2289-2ED4-4996-98B0-118CE4E84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29741" y="3316639"/>
            <a:ext cx="4370070" cy="2779361"/>
          </a:xfrm>
        </p:spPr>
        <p:txBody>
          <a:bodyPr vert="horz" lIns="109728" tIns="109728" rIns="109728" bIns="91440" rtlCol="0" anchor="t">
            <a:normAutofit lnSpcReduction="10000"/>
          </a:bodyPr>
          <a:lstStyle/>
          <a:p>
            <a:r>
              <a:rPr lang="en-US" dirty="0">
                <a:ea typeface="Meiryo"/>
              </a:rPr>
              <a:t>I like chocolate.</a:t>
            </a:r>
          </a:p>
          <a:p>
            <a:r>
              <a:rPr lang="en-US" dirty="0">
                <a:ea typeface="Meiryo"/>
              </a:rPr>
              <a:t>I </a:t>
            </a:r>
            <a:r>
              <a:rPr lang="en-US" b="1" dirty="0">
                <a:ea typeface="Meiryo"/>
              </a:rPr>
              <a:t>don't</a:t>
            </a:r>
            <a:r>
              <a:rPr lang="en-US" dirty="0">
                <a:ea typeface="Meiryo"/>
              </a:rPr>
              <a:t> like chocolate.</a:t>
            </a:r>
          </a:p>
          <a:p>
            <a:endParaRPr lang="en-US" dirty="0">
              <a:ea typeface="Meiryo"/>
            </a:endParaRPr>
          </a:p>
          <a:p>
            <a:r>
              <a:rPr lang="en-US" dirty="0">
                <a:ea typeface="Meiryo"/>
              </a:rPr>
              <a:t>She/he likes chocolate.</a:t>
            </a:r>
          </a:p>
          <a:p>
            <a:r>
              <a:rPr lang="en-US" dirty="0">
                <a:ea typeface="Meiryo"/>
              </a:rPr>
              <a:t>She/he </a:t>
            </a:r>
            <a:r>
              <a:rPr lang="en-US" b="1" dirty="0">
                <a:ea typeface="Meiryo"/>
              </a:rPr>
              <a:t>does not </a:t>
            </a:r>
            <a:r>
              <a:rPr lang="en-US" dirty="0">
                <a:ea typeface="Meiryo"/>
              </a:rPr>
              <a:t>like chocolate.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CC12A4A-0B0E-48D7-8204-E589AC309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Meiryo"/>
              </a:rPr>
              <a:t>Past simple</a:t>
            </a:r>
          </a:p>
          <a:p>
            <a:r>
              <a:rPr lang="en-US" sz="1200" dirty="0">
                <a:ea typeface="Meiryo"/>
              </a:rPr>
              <a:t>(auxiliary did)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4971E-FF8E-4BA6-8C81-697A24BDBDC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en-US" dirty="0">
                <a:ea typeface="Meiryo"/>
              </a:rPr>
              <a:t>I liked</a:t>
            </a:r>
            <a:r>
              <a:rPr lang="en-US" b="1" dirty="0">
                <a:ea typeface="Meiryo"/>
              </a:rPr>
              <a:t> </a:t>
            </a:r>
            <a:r>
              <a:rPr lang="en-US" dirty="0">
                <a:ea typeface="Meiryo"/>
              </a:rPr>
              <a:t>chocolate.</a:t>
            </a:r>
          </a:p>
          <a:p>
            <a:r>
              <a:rPr lang="en-US" dirty="0">
                <a:ea typeface="Meiryo"/>
              </a:rPr>
              <a:t>I </a:t>
            </a:r>
            <a:r>
              <a:rPr lang="en-US" b="1" dirty="0">
                <a:ea typeface="Meiryo"/>
              </a:rPr>
              <a:t>didn’t</a:t>
            </a:r>
            <a:r>
              <a:rPr lang="en-US" dirty="0">
                <a:ea typeface="Meiryo"/>
              </a:rPr>
              <a:t> like chocolate.</a:t>
            </a:r>
          </a:p>
          <a:p>
            <a:endParaRPr lang="en-US" dirty="0">
              <a:ea typeface="Meiryo"/>
            </a:endParaRPr>
          </a:p>
          <a:p>
            <a:endParaRPr lang="en-US" dirty="0">
              <a:ea typeface="Meiryo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26D334-BAEC-4726-937C-E5EFCC0E8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Meiryo"/>
              </a:rPr>
              <a:t>NEGATIVE FORM</a:t>
            </a:r>
          </a:p>
        </p:txBody>
      </p:sp>
    </p:spTree>
    <p:extLst>
      <p:ext uri="{BB962C8B-B14F-4D97-AF65-F5344CB8AC3E}">
        <p14:creationId xmlns:p14="http://schemas.microsoft.com/office/powerpoint/2010/main" val="3223622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DE0CE3-5AC6-4B13-B995-96FD07473D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ea typeface="Meiryo"/>
              </a:rPr>
              <a:t>Present simple </a:t>
            </a:r>
            <a:endParaRPr lang="en-US">
              <a:ea typeface="Meiryo"/>
            </a:endParaRPr>
          </a:p>
          <a:p>
            <a:r>
              <a:rPr lang="en-US" sz="1200" dirty="0">
                <a:ea typeface="Meiryo"/>
              </a:rPr>
              <a:t>(Auxiliary do/DOES)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B2289-2ED4-4996-98B0-118CE4E840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109728" tIns="109728" rIns="109728" bIns="91440" rtlCol="0" anchor="t">
            <a:normAutofit fontScale="92500" lnSpcReduction="20000"/>
          </a:bodyPr>
          <a:lstStyle/>
          <a:p>
            <a:r>
              <a:rPr lang="en-US" dirty="0">
                <a:ea typeface="Meiryo"/>
              </a:rPr>
              <a:t>I like chocolate.</a:t>
            </a:r>
          </a:p>
          <a:p>
            <a:r>
              <a:rPr lang="en-US" dirty="0">
                <a:ea typeface="Meiryo"/>
              </a:rPr>
              <a:t>Yes/No </a:t>
            </a:r>
            <a:r>
              <a:rPr lang="en-US" dirty="0" err="1">
                <a:ea typeface="Meiryo"/>
              </a:rPr>
              <a:t>Question:Do</a:t>
            </a:r>
            <a:r>
              <a:rPr lang="en-US" dirty="0">
                <a:ea typeface="Meiryo"/>
              </a:rPr>
              <a:t> you like chocolate?</a:t>
            </a:r>
          </a:p>
          <a:p>
            <a:r>
              <a:rPr lang="en-US" dirty="0">
                <a:ea typeface="Meiryo"/>
              </a:rPr>
              <a:t>Short answers: Yes, I do/No, I don’t.</a:t>
            </a:r>
          </a:p>
          <a:p>
            <a:r>
              <a:rPr lang="en-US" dirty="0" err="1">
                <a:ea typeface="Meiryo"/>
              </a:rPr>
              <a:t>Wh</a:t>
            </a:r>
            <a:r>
              <a:rPr lang="en-US" dirty="0">
                <a:ea typeface="Meiryo"/>
              </a:rPr>
              <a:t> Question: What do you like?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CC12A4A-0B0E-48D7-8204-E589AC309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>
                <a:ea typeface="Meiryo"/>
              </a:rPr>
              <a:t>Past simple</a:t>
            </a:r>
          </a:p>
          <a:p>
            <a:r>
              <a:rPr lang="en-US" sz="1200">
                <a:ea typeface="Meiryo"/>
              </a:rPr>
              <a:t>(auxiliary     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4971E-FF8E-4BA6-8C81-697A24BDBDC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109728" tIns="109728" rIns="109728" bIns="91440" rtlCol="0" anchor="t">
            <a:normAutofit fontScale="92500" lnSpcReduction="20000"/>
          </a:bodyPr>
          <a:lstStyle/>
          <a:p>
            <a:r>
              <a:rPr lang="en-US" dirty="0">
                <a:ea typeface="Meiryo"/>
              </a:rPr>
              <a:t>I lik</a:t>
            </a:r>
            <a:r>
              <a:rPr lang="en-US" b="1" dirty="0">
                <a:ea typeface="Meiryo"/>
              </a:rPr>
              <a:t>ed </a:t>
            </a:r>
            <a:r>
              <a:rPr lang="en-US" dirty="0">
                <a:ea typeface="Meiryo"/>
              </a:rPr>
              <a:t>chocolate.</a:t>
            </a:r>
          </a:p>
          <a:p>
            <a:r>
              <a:rPr lang="en-US" dirty="0">
                <a:ea typeface="Meiryo"/>
              </a:rPr>
              <a:t>Yes/No Question: </a:t>
            </a:r>
            <a:r>
              <a:rPr lang="en-US" b="1" dirty="0">
                <a:ea typeface="Meiryo"/>
              </a:rPr>
              <a:t>Did</a:t>
            </a:r>
            <a:r>
              <a:rPr lang="en-US" dirty="0">
                <a:ea typeface="Meiryo"/>
              </a:rPr>
              <a:t> you like chocolate?</a:t>
            </a:r>
          </a:p>
          <a:p>
            <a:r>
              <a:rPr lang="en-US" dirty="0">
                <a:ea typeface="Meiryo"/>
              </a:rPr>
              <a:t>Short answers: Yes, I </a:t>
            </a:r>
            <a:r>
              <a:rPr lang="en-US" b="1" dirty="0">
                <a:ea typeface="Meiryo"/>
              </a:rPr>
              <a:t>did</a:t>
            </a:r>
            <a:r>
              <a:rPr lang="en-US" dirty="0">
                <a:ea typeface="Meiryo"/>
              </a:rPr>
              <a:t>/No, I </a:t>
            </a:r>
            <a:r>
              <a:rPr lang="en-US" b="1" dirty="0">
                <a:ea typeface="Meiryo"/>
              </a:rPr>
              <a:t>didn’t</a:t>
            </a:r>
            <a:r>
              <a:rPr lang="en-US" dirty="0">
                <a:ea typeface="Meiryo"/>
              </a:rPr>
              <a:t>.</a:t>
            </a:r>
          </a:p>
          <a:p>
            <a:r>
              <a:rPr lang="en-US" dirty="0" err="1">
                <a:ea typeface="Meiryo"/>
              </a:rPr>
              <a:t>Wh</a:t>
            </a:r>
            <a:r>
              <a:rPr lang="en-US" dirty="0">
                <a:ea typeface="Meiryo"/>
              </a:rPr>
              <a:t> Question: What </a:t>
            </a:r>
            <a:r>
              <a:rPr lang="en-US" b="1" dirty="0">
                <a:ea typeface="Meiryo"/>
              </a:rPr>
              <a:t>did</a:t>
            </a:r>
            <a:r>
              <a:rPr lang="en-US" dirty="0">
                <a:ea typeface="Meiryo"/>
              </a:rPr>
              <a:t> you like?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26D334-BAEC-4726-937C-E5EFCC0E8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Meiryo"/>
              </a:rPr>
              <a:t>INTERROGATIVE FORM</a:t>
            </a:r>
          </a:p>
        </p:txBody>
      </p:sp>
    </p:spTree>
    <p:extLst>
      <p:ext uri="{BB962C8B-B14F-4D97-AF65-F5344CB8AC3E}">
        <p14:creationId xmlns:p14="http://schemas.microsoft.com/office/powerpoint/2010/main" val="196400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A4C9DB-6666-456C-A267-FE5FC15D3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Time </a:t>
            </a:r>
            <a:r>
              <a:rPr lang="it-IT" dirty="0" err="1"/>
              <a:t>Expressions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EB1356-CC8E-4BAF-B1FC-6E5866BAC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dirty="0"/>
              <a:t>5 </a:t>
            </a:r>
            <a:r>
              <a:rPr lang="it-IT" dirty="0" err="1"/>
              <a:t>years</a:t>
            </a:r>
            <a:r>
              <a:rPr lang="it-IT" dirty="0"/>
              <a:t> </a:t>
            </a:r>
            <a:r>
              <a:rPr lang="it-IT" b="1" dirty="0"/>
              <a:t>ago</a:t>
            </a:r>
          </a:p>
          <a:p>
            <a:pPr algn="ctr"/>
            <a:r>
              <a:rPr lang="it-IT" b="1" dirty="0"/>
              <a:t>Last </a:t>
            </a:r>
            <a:r>
              <a:rPr lang="it-IT" dirty="0" err="1"/>
              <a:t>summer</a:t>
            </a:r>
            <a:endParaRPr lang="it-IT" dirty="0"/>
          </a:p>
          <a:p>
            <a:pPr algn="ctr"/>
            <a:r>
              <a:rPr lang="it-IT" b="1" dirty="0"/>
              <a:t>In</a:t>
            </a:r>
            <a:r>
              <a:rPr lang="it-IT" dirty="0"/>
              <a:t> 1987</a:t>
            </a:r>
          </a:p>
          <a:p>
            <a:pPr algn="ctr"/>
            <a:r>
              <a:rPr lang="it-IT" b="1" dirty="0" err="1"/>
              <a:t>When</a:t>
            </a:r>
            <a:r>
              <a:rPr lang="it-IT" dirty="0"/>
              <a:t> I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young</a:t>
            </a:r>
            <a:endParaRPr lang="it-IT" dirty="0"/>
          </a:p>
          <a:p>
            <a:pPr algn="ctr"/>
            <a:r>
              <a:rPr lang="it-IT" b="1" dirty="0" err="1"/>
              <a:t>During</a:t>
            </a:r>
            <a:r>
              <a:rPr lang="it-IT" dirty="0"/>
              <a:t> WWII</a:t>
            </a:r>
          </a:p>
        </p:txBody>
      </p:sp>
    </p:spTree>
    <p:extLst>
      <p:ext uri="{BB962C8B-B14F-4D97-AF65-F5344CB8AC3E}">
        <p14:creationId xmlns:p14="http://schemas.microsoft.com/office/powerpoint/2010/main" val="505629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FBB2E5-1C81-4AAE-9907-CF92DA6160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USED TO + infinitive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3997D3CB-4BF7-442F-A804-D1ED857C05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Luke </a:t>
            </a:r>
            <a:r>
              <a:rPr lang="it-IT" dirty="0" err="1"/>
              <a:t>used</a:t>
            </a:r>
            <a:r>
              <a:rPr lang="it-IT" dirty="0"/>
              <a:t> to </a:t>
            </a:r>
            <a:r>
              <a:rPr lang="it-IT" dirty="0">
                <a:solidFill>
                  <a:srgbClr val="0070C0"/>
                </a:solidFill>
              </a:rPr>
              <a:t>live</a:t>
            </a:r>
            <a:r>
              <a:rPr lang="it-IT" dirty="0"/>
              <a:t> in a </a:t>
            </a:r>
            <a:r>
              <a:rPr lang="it-IT" dirty="0" err="1"/>
              <a:t>flat</a:t>
            </a:r>
            <a:r>
              <a:rPr lang="it-IT" dirty="0"/>
              <a:t>. (action) </a:t>
            </a:r>
          </a:p>
          <a:p>
            <a:r>
              <a:rPr lang="it-IT" dirty="0"/>
              <a:t>Luke </a:t>
            </a:r>
            <a:r>
              <a:rPr lang="it-IT" dirty="0" err="1"/>
              <a:t>used</a:t>
            </a:r>
            <a:r>
              <a:rPr lang="it-IT" dirty="0"/>
              <a:t> to </a:t>
            </a:r>
            <a:r>
              <a:rPr lang="it-IT" dirty="0">
                <a:solidFill>
                  <a:srgbClr val="00B050"/>
                </a:solidFill>
              </a:rPr>
              <a:t>be</a:t>
            </a:r>
            <a:r>
              <a:rPr lang="it-IT" dirty="0"/>
              <a:t> </a:t>
            </a:r>
            <a:r>
              <a:rPr lang="it-IT" dirty="0" err="1"/>
              <a:t>very</a:t>
            </a:r>
            <a:r>
              <a:rPr lang="it-IT" dirty="0"/>
              <a:t> </a:t>
            </a:r>
            <a:r>
              <a:rPr lang="it-IT" dirty="0" err="1"/>
              <a:t>fit</a:t>
            </a:r>
            <a:r>
              <a:rPr lang="it-IT" dirty="0"/>
              <a:t>. (state)</a:t>
            </a:r>
          </a:p>
          <a:p>
            <a:r>
              <a:rPr lang="it-IT" dirty="0"/>
              <a:t>Luke </a:t>
            </a:r>
            <a:r>
              <a:rPr lang="it-IT" b="1" dirty="0" err="1"/>
              <a:t>didn’t</a:t>
            </a:r>
            <a:r>
              <a:rPr lang="it-IT" dirty="0"/>
              <a:t> </a:t>
            </a:r>
            <a:r>
              <a:rPr lang="it-IT" b="1" dirty="0"/>
              <a:t>USE </a:t>
            </a:r>
            <a:r>
              <a:rPr lang="it-IT" dirty="0"/>
              <a:t>to </a:t>
            </a:r>
            <a:r>
              <a:rPr lang="it-IT" dirty="0" err="1"/>
              <a:t>have</a:t>
            </a:r>
            <a:r>
              <a:rPr lang="it-IT" dirty="0"/>
              <a:t> a car.</a:t>
            </a:r>
          </a:p>
          <a:p>
            <a:r>
              <a:rPr lang="it-IT" b="1" dirty="0" err="1"/>
              <a:t>Did</a:t>
            </a:r>
            <a:r>
              <a:rPr lang="it-IT" dirty="0"/>
              <a:t> Luke </a:t>
            </a:r>
            <a:r>
              <a:rPr lang="it-IT" b="1" dirty="0"/>
              <a:t>USE</a:t>
            </a:r>
            <a:r>
              <a:rPr lang="it-IT" dirty="0"/>
              <a:t> to drink </a:t>
            </a:r>
            <a:r>
              <a:rPr lang="it-IT" dirty="0" err="1"/>
              <a:t>wine</a:t>
            </a:r>
            <a:r>
              <a:rPr lang="it-IT" dirty="0"/>
              <a:t>?</a:t>
            </a:r>
          </a:p>
          <a:p>
            <a:r>
              <a:rPr lang="it-IT" dirty="0"/>
              <a:t>Yes, he </a:t>
            </a:r>
            <a:r>
              <a:rPr lang="it-IT" dirty="0" err="1"/>
              <a:t>did</a:t>
            </a:r>
            <a:r>
              <a:rPr lang="it-IT" dirty="0"/>
              <a:t> / No, he </a:t>
            </a:r>
            <a:r>
              <a:rPr lang="it-IT" b="1" dirty="0" err="1"/>
              <a:t>didn’t</a:t>
            </a:r>
            <a:r>
              <a:rPr lang="it-IT" dirty="0"/>
              <a:t>.</a:t>
            </a:r>
          </a:p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b="1" dirty="0" err="1"/>
              <a:t>did</a:t>
            </a:r>
            <a:r>
              <a:rPr lang="it-IT" dirty="0"/>
              <a:t> Luke </a:t>
            </a:r>
            <a:r>
              <a:rPr lang="it-IT" b="1" dirty="0"/>
              <a:t>USE</a:t>
            </a:r>
            <a:r>
              <a:rPr lang="it-IT" dirty="0"/>
              <a:t> to </a:t>
            </a:r>
            <a:r>
              <a:rPr lang="it-IT" dirty="0" err="1"/>
              <a:t>read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he </a:t>
            </a:r>
            <a:r>
              <a:rPr lang="it-IT" dirty="0" err="1"/>
              <a:t>was</a:t>
            </a:r>
            <a:r>
              <a:rPr lang="it-IT" dirty="0"/>
              <a:t> a </a:t>
            </a:r>
            <a:r>
              <a:rPr lang="it-IT" dirty="0" err="1"/>
              <a:t>child</a:t>
            </a:r>
            <a:r>
              <a:rPr lang="it-IT" dirty="0"/>
              <a:t>?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01B2491F-5E63-415C-9BEF-7D5EDCD2C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WOULD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1C35F31D-4E51-4953-9BDE-576C00F2F2A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/>
              <a:t>Luke </a:t>
            </a:r>
            <a:r>
              <a:rPr lang="it-IT" dirty="0" err="1"/>
              <a:t>would</a:t>
            </a:r>
            <a:r>
              <a:rPr lang="it-IT" dirty="0"/>
              <a:t> live in a </a:t>
            </a:r>
            <a:r>
              <a:rPr lang="it-IT" dirty="0" err="1"/>
              <a:t>flat</a:t>
            </a:r>
            <a:r>
              <a:rPr lang="it-IT" dirty="0"/>
              <a:t>. (ONLY action, NO state)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9F299AF-87D5-4C78-9268-D67A0DD02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PAST HABITS </a:t>
            </a:r>
          </a:p>
        </p:txBody>
      </p:sp>
    </p:spTree>
    <p:extLst>
      <p:ext uri="{BB962C8B-B14F-4D97-AF65-F5344CB8AC3E}">
        <p14:creationId xmlns:p14="http://schemas.microsoft.com/office/powerpoint/2010/main" val="172109769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567</Words>
  <Application>Microsoft Office PowerPoint</Application>
  <PresentationFormat>Widescreen</PresentationFormat>
  <Paragraphs>93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Meiryo</vt:lpstr>
      <vt:lpstr>Arial</vt:lpstr>
      <vt:lpstr>Corbel</vt:lpstr>
      <vt:lpstr>SketchLinesVTI</vt:lpstr>
      <vt:lpstr>PAST SIMPLE</vt:lpstr>
      <vt:lpstr>Use of PAST SIMPLE</vt:lpstr>
      <vt:lpstr>TO BE &amp; TO HAVE</vt:lpstr>
      <vt:lpstr>REGULAR VERBS +ed</vt:lpstr>
      <vt:lpstr>IRREGULAR VERBS</vt:lpstr>
      <vt:lpstr>NEGATIVE FORM</vt:lpstr>
      <vt:lpstr>INTERROGATIVE FORM</vt:lpstr>
      <vt:lpstr>Time Expressions</vt:lpstr>
      <vt:lpstr>PAST HABITS </vt:lpstr>
      <vt:lpstr>PAST HABITS vs PRESENT HABITS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</dc:title>
  <dc:creator/>
  <cp:lastModifiedBy>serena pellegrini</cp:lastModifiedBy>
  <cp:revision>154</cp:revision>
  <dcterms:created xsi:type="dcterms:W3CDTF">2012-07-30T23:18:30Z</dcterms:created>
  <dcterms:modified xsi:type="dcterms:W3CDTF">2020-10-29T09:53:18Z</dcterms:modified>
</cp:coreProperties>
</file>