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431BC4-1E9F-4DC9-9BB2-BBABC36B69D0}" v="1445" dt="2020-11-26T16:24:36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D6D574-C65A-47D1-83D9-3A3808C0CC0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F3F62A-6203-4B9C-8CC5-9FD7852541C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If you </a:t>
          </a:r>
          <a:r>
            <a:rPr lang="en-US" b="1" u="sng" dirty="0"/>
            <a:t>USE</a:t>
          </a:r>
          <a:r>
            <a:rPr lang="en-US" b="1" dirty="0"/>
            <a:t> social media -&gt; </a:t>
          </a:r>
          <a:r>
            <a:rPr lang="en-US" b="1" i="1" dirty="0"/>
            <a:t>present simple</a:t>
          </a:r>
        </a:p>
      </dgm:t>
    </dgm:pt>
    <dgm:pt modelId="{533D218E-14AD-41DB-9DC3-CA7A88FDF12C}" type="parTrans" cxnId="{98805A2F-AB1F-44DA-86AA-963A27259A6E}">
      <dgm:prSet/>
      <dgm:spPr/>
      <dgm:t>
        <a:bodyPr/>
        <a:lstStyle/>
        <a:p>
          <a:endParaRPr lang="en-US"/>
        </a:p>
      </dgm:t>
    </dgm:pt>
    <dgm:pt modelId="{89EFA7A0-FB29-423B-B1EB-B7932CFDA904}" type="sibTrans" cxnId="{98805A2F-AB1F-44DA-86AA-963A27259A6E}">
      <dgm:prSet/>
      <dgm:spPr/>
      <dgm:t>
        <a:bodyPr/>
        <a:lstStyle/>
        <a:p>
          <a:endParaRPr lang="en-US"/>
        </a:p>
      </dgm:t>
    </dgm:pt>
    <dgm:pt modelId="{CB52C803-6B60-46F2-8BC1-C6DE1E481CC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u="sng" dirty="0" err="1"/>
            <a:t>You'LL</a:t>
          </a:r>
          <a:r>
            <a:rPr lang="en-US" b="1" u="sng" dirty="0"/>
            <a:t> FIND </a:t>
          </a:r>
          <a:r>
            <a:rPr lang="en-US" b="1" dirty="0"/>
            <a:t>people who will help you -&gt; </a:t>
          </a:r>
          <a:r>
            <a:rPr lang="en-US" b="1" i="1" dirty="0"/>
            <a:t>FUTURE will</a:t>
          </a:r>
        </a:p>
      </dgm:t>
    </dgm:pt>
    <dgm:pt modelId="{F75A9778-821A-4174-ACC6-9698B305CCEE}" type="parTrans" cxnId="{15FBECD0-BCF7-4FBB-A895-38FF91A77B94}">
      <dgm:prSet/>
      <dgm:spPr/>
      <dgm:t>
        <a:bodyPr/>
        <a:lstStyle/>
        <a:p>
          <a:endParaRPr lang="en-US"/>
        </a:p>
      </dgm:t>
    </dgm:pt>
    <dgm:pt modelId="{6B64FD61-1DF8-4A9E-97DC-57870D0219A8}" type="sibTrans" cxnId="{15FBECD0-BCF7-4FBB-A895-38FF91A77B94}">
      <dgm:prSet/>
      <dgm:spPr/>
      <dgm:t>
        <a:bodyPr/>
        <a:lstStyle/>
        <a:p>
          <a:endParaRPr lang="en-US"/>
        </a:p>
      </dgm:t>
    </dgm:pt>
    <dgm:pt modelId="{B3E532EA-CBD4-49FA-802D-0A5404DF32A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IF + PRESENT SIMPLE, WILL.</a:t>
          </a:r>
        </a:p>
      </dgm:t>
    </dgm:pt>
    <dgm:pt modelId="{98E7BE53-11A9-4F7D-9AE8-9375B8BC2F01}" type="parTrans" cxnId="{2735A26F-978E-4305-90D7-F754B1B347F9}">
      <dgm:prSet/>
      <dgm:spPr/>
      <dgm:t>
        <a:bodyPr/>
        <a:lstStyle/>
        <a:p>
          <a:endParaRPr lang="en-US"/>
        </a:p>
      </dgm:t>
    </dgm:pt>
    <dgm:pt modelId="{BD95294A-354D-476C-81EA-21B653E3AB5C}" type="sibTrans" cxnId="{2735A26F-978E-4305-90D7-F754B1B347F9}">
      <dgm:prSet/>
      <dgm:spPr/>
      <dgm:t>
        <a:bodyPr/>
        <a:lstStyle/>
        <a:p>
          <a:endParaRPr lang="en-US"/>
        </a:p>
      </dgm:t>
    </dgm:pt>
    <dgm:pt modelId="{D90FC9CE-193B-48EC-9659-9A0926881796}" type="pres">
      <dgm:prSet presAssocID="{98D6D574-C65A-47D1-83D9-3A3808C0CC08}" presName="root" presStyleCnt="0">
        <dgm:presLayoutVars>
          <dgm:dir/>
          <dgm:resizeHandles val="exact"/>
        </dgm:presLayoutVars>
      </dgm:prSet>
      <dgm:spPr/>
    </dgm:pt>
    <dgm:pt modelId="{9F1EE611-1F24-427B-808E-3CA440A1FBB7}" type="pres">
      <dgm:prSet presAssocID="{8FF3F62A-6203-4B9C-8CC5-9FD7852541CE}" presName="compNode" presStyleCnt="0"/>
      <dgm:spPr/>
    </dgm:pt>
    <dgm:pt modelId="{D084EF87-AE8F-4361-B3E0-D9C3859D0FBA}" type="pres">
      <dgm:prSet presAssocID="{8FF3F62A-6203-4B9C-8CC5-9FD7852541CE}" presName="bgRect" presStyleLbl="bgShp" presStyleIdx="0" presStyleCnt="3"/>
      <dgm:spPr/>
    </dgm:pt>
    <dgm:pt modelId="{3E93AB9E-B386-4951-97E0-3CF917316339}" type="pres">
      <dgm:prSet presAssocID="{8FF3F62A-6203-4B9C-8CC5-9FD7852541C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7ABF3BA0-7814-4BAB-B797-B0F4A15CA5F7}" type="pres">
      <dgm:prSet presAssocID="{8FF3F62A-6203-4B9C-8CC5-9FD7852541CE}" presName="spaceRect" presStyleCnt="0"/>
      <dgm:spPr/>
    </dgm:pt>
    <dgm:pt modelId="{7D7FC7EF-E90A-4C53-BB6B-4120B891D31F}" type="pres">
      <dgm:prSet presAssocID="{8FF3F62A-6203-4B9C-8CC5-9FD7852541CE}" presName="parTx" presStyleLbl="revTx" presStyleIdx="0" presStyleCnt="3">
        <dgm:presLayoutVars>
          <dgm:chMax val="0"/>
          <dgm:chPref val="0"/>
        </dgm:presLayoutVars>
      </dgm:prSet>
      <dgm:spPr/>
    </dgm:pt>
    <dgm:pt modelId="{F350237A-0CB9-41EC-9638-2E0260B347BA}" type="pres">
      <dgm:prSet presAssocID="{89EFA7A0-FB29-423B-B1EB-B7932CFDA904}" presName="sibTrans" presStyleCnt="0"/>
      <dgm:spPr/>
    </dgm:pt>
    <dgm:pt modelId="{75DA9131-9414-4288-B623-2F500A4707EA}" type="pres">
      <dgm:prSet presAssocID="{CB52C803-6B60-46F2-8BC1-C6DE1E481CC5}" presName="compNode" presStyleCnt="0"/>
      <dgm:spPr/>
    </dgm:pt>
    <dgm:pt modelId="{CCA105D0-5D26-438C-8DD0-A21E28CE9691}" type="pres">
      <dgm:prSet presAssocID="{CB52C803-6B60-46F2-8BC1-C6DE1E481CC5}" presName="bgRect" presStyleLbl="bgShp" presStyleIdx="1" presStyleCnt="3" custLinFactNeighborX="9081" custLinFactNeighborY="-9502"/>
      <dgm:spPr/>
    </dgm:pt>
    <dgm:pt modelId="{C0104552-5FC7-4401-946E-853F2059B020}" type="pres">
      <dgm:prSet presAssocID="{CB52C803-6B60-46F2-8BC1-C6DE1E481CC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C52EAE1D-E568-4EA8-BF79-85125F598E9C}" type="pres">
      <dgm:prSet presAssocID="{CB52C803-6B60-46F2-8BC1-C6DE1E481CC5}" presName="spaceRect" presStyleCnt="0"/>
      <dgm:spPr/>
    </dgm:pt>
    <dgm:pt modelId="{0AF4F63A-AA44-4567-9354-F7D7775E0F68}" type="pres">
      <dgm:prSet presAssocID="{CB52C803-6B60-46F2-8BC1-C6DE1E481CC5}" presName="parTx" presStyleLbl="revTx" presStyleIdx="1" presStyleCnt="3">
        <dgm:presLayoutVars>
          <dgm:chMax val="0"/>
          <dgm:chPref val="0"/>
        </dgm:presLayoutVars>
      </dgm:prSet>
      <dgm:spPr/>
    </dgm:pt>
    <dgm:pt modelId="{0781BDEC-0C3A-424D-B565-7936EFF642CB}" type="pres">
      <dgm:prSet presAssocID="{6B64FD61-1DF8-4A9E-97DC-57870D0219A8}" presName="sibTrans" presStyleCnt="0"/>
      <dgm:spPr/>
    </dgm:pt>
    <dgm:pt modelId="{CF335D35-4D3A-4708-B52A-3A00C4CD46BB}" type="pres">
      <dgm:prSet presAssocID="{B3E532EA-CBD4-49FA-802D-0A5404DF32A5}" presName="compNode" presStyleCnt="0"/>
      <dgm:spPr/>
    </dgm:pt>
    <dgm:pt modelId="{3D1B2E39-7E2E-4E97-BA74-05996FFE6E9A}" type="pres">
      <dgm:prSet presAssocID="{B3E532EA-CBD4-49FA-802D-0A5404DF32A5}" presName="bgRect" presStyleLbl="bgShp" presStyleIdx="2" presStyleCnt="3"/>
      <dgm:spPr/>
    </dgm:pt>
    <dgm:pt modelId="{415258A7-A9B7-4CFB-94E5-3E41A29537C3}" type="pres">
      <dgm:prSet presAssocID="{B3E532EA-CBD4-49FA-802D-0A5404DF32A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0EEBB6E8-59F1-46FF-8206-D8C6975A5696}" type="pres">
      <dgm:prSet presAssocID="{B3E532EA-CBD4-49FA-802D-0A5404DF32A5}" presName="spaceRect" presStyleCnt="0"/>
      <dgm:spPr/>
    </dgm:pt>
    <dgm:pt modelId="{CF90192E-9509-4D4B-93B8-51FC4C5490A3}" type="pres">
      <dgm:prSet presAssocID="{B3E532EA-CBD4-49FA-802D-0A5404DF32A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F61CF0B-4181-43BB-956A-CA17CAF332C3}" type="presOf" srcId="{CB52C803-6B60-46F2-8BC1-C6DE1E481CC5}" destId="{0AF4F63A-AA44-4567-9354-F7D7775E0F68}" srcOrd="0" destOrd="0" presId="urn:microsoft.com/office/officeart/2018/2/layout/IconVerticalSolidList"/>
    <dgm:cxn modelId="{98805A2F-AB1F-44DA-86AA-963A27259A6E}" srcId="{98D6D574-C65A-47D1-83D9-3A3808C0CC08}" destId="{8FF3F62A-6203-4B9C-8CC5-9FD7852541CE}" srcOrd="0" destOrd="0" parTransId="{533D218E-14AD-41DB-9DC3-CA7A88FDF12C}" sibTransId="{89EFA7A0-FB29-423B-B1EB-B7932CFDA904}"/>
    <dgm:cxn modelId="{0386FF33-28A4-4819-9A33-28A253E17991}" type="presOf" srcId="{B3E532EA-CBD4-49FA-802D-0A5404DF32A5}" destId="{CF90192E-9509-4D4B-93B8-51FC4C5490A3}" srcOrd="0" destOrd="0" presId="urn:microsoft.com/office/officeart/2018/2/layout/IconVerticalSolidList"/>
    <dgm:cxn modelId="{2735A26F-978E-4305-90D7-F754B1B347F9}" srcId="{98D6D574-C65A-47D1-83D9-3A3808C0CC08}" destId="{B3E532EA-CBD4-49FA-802D-0A5404DF32A5}" srcOrd="2" destOrd="0" parTransId="{98E7BE53-11A9-4F7D-9AE8-9375B8BC2F01}" sibTransId="{BD95294A-354D-476C-81EA-21B653E3AB5C}"/>
    <dgm:cxn modelId="{F4F3F6A5-2907-4788-83F6-96C815854B56}" type="presOf" srcId="{98D6D574-C65A-47D1-83D9-3A3808C0CC08}" destId="{D90FC9CE-193B-48EC-9659-9A0926881796}" srcOrd="0" destOrd="0" presId="urn:microsoft.com/office/officeart/2018/2/layout/IconVerticalSolidList"/>
    <dgm:cxn modelId="{ABDC74A8-DFB4-419C-BB33-3E5147A2C92C}" type="presOf" srcId="{8FF3F62A-6203-4B9C-8CC5-9FD7852541CE}" destId="{7D7FC7EF-E90A-4C53-BB6B-4120B891D31F}" srcOrd="0" destOrd="0" presId="urn:microsoft.com/office/officeart/2018/2/layout/IconVerticalSolidList"/>
    <dgm:cxn modelId="{15FBECD0-BCF7-4FBB-A895-38FF91A77B94}" srcId="{98D6D574-C65A-47D1-83D9-3A3808C0CC08}" destId="{CB52C803-6B60-46F2-8BC1-C6DE1E481CC5}" srcOrd="1" destOrd="0" parTransId="{F75A9778-821A-4174-ACC6-9698B305CCEE}" sibTransId="{6B64FD61-1DF8-4A9E-97DC-57870D0219A8}"/>
    <dgm:cxn modelId="{B13851CC-286F-4923-B78E-7C04C747AA5F}" type="presParOf" srcId="{D90FC9CE-193B-48EC-9659-9A0926881796}" destId="{9F1EE611-1F24-427B-808E-3CA440A1FBB7}" srcOrd="0" destOrd="0" presId="urn:microsoft.com/office/officeart/2018/2/layout/IconVerticalSolidList"/>
    <dgm:cxn modelId="{A39A28A9-7E35-499A-B474-A655E0FB4AAE}" type="presParOf" srcId="{9F1EE611-1F24-427B-808E-3CA440A1FBB7}" destId="{D084EF87-AE8F-4361-B3E0-D9C3859D0FBA}" srcOrd="0" destOrd="0" presId="urn:microsoft.com/office/officeart/2018/2/layout/IconVerticalSolidList"/>
    <dgm:cxn modelId="{98E47D81-F815-457C-910B-528B81EF681D}" type="presParOf" srcId="{9F1EE611-1F24-427B-808E-3CA440A1FBB7}" destId="{3E93AB9E-B386-4951-97E0-3CF917316339}" srcOrd="1" destOrd="0" presId="urn:microsoft.com/office/officeart/2018/2/layout/IconVerticalSolidList"/>
    <dgm:cxn modelId="{DC1471D5-3855-49C4-B1F6-2776F1057541}" type="presParOf" srcId="{9F1EE611-1F24-427B-808E-3CA440A1FBB7}" destId="{7ABF3BA0-7814-4BAB-B797-B0F4A15CA5F7}" srcOrd="2" destOrd="0" presId="urn:microsoft.com/office/officeart/2018/2/layout/IconVerticalSolidList"/>
    <dgm:cxn modelId="{86A60A4F-936B-4E11-B8BB-F3FD15E2B32F}" type="presParOf" srcId="{9F1EE611-1F24-427B-808E-3CA440A1FBB7}" destId="{7D7FC7EF-E90A-4C53-BB6B-4120B891D31F}" srcOrd="3" destOrd="0" presId="urn:microsoft.com/office/officeart/2018/2/layout/IconVerticalSolidList"/>
    <dgm:cxn modelId="{72D7ED2D-6BD4-44E4-931F-BE9E09188266}" type="presParOf" srcId="{D90FC9CE-193B-48EC-9659-9A0926881796}" destId="{F350237A-0CB9-41EC-9638-2E0260B347BA}" srcOrd="1" destOrd="0" presId="urn:microsoft.com/office/officeart/2018/2/layout/IconVerticalSolidList"/>
    <dgm:cxn modelId="{A49BE396-55FE-448E-8957-689BC035FBC3}" type="presParOf" srcId="{D90FC9CE-193B-48EC-9659-9A0926881796}" destId="{75DA9131-9414-4288-B623-2F500A4707EA}" srcOrd="2" destOrd="0" presId="urn:microsoft.com/office/officeart/2018/2/layout/IconVerticalSolidList"/>
    <dgm:cxn modelId="{3FD68813-6871-492A-81F0-60F8AD29C70D}" type="presParOf" srcId="{75DA9131-9414-4288-B623-2F500A4707EA}" destId="{CCA105D0-5D26-438C-8DD0-A21E28CE9691}" srcOrd="0" destOrd="0" presId="urn:microsoft.com/office/officeart/2018/2/layout/IconVerticalSolidList"/>
    <dgm:cxn modelId="{759BF010-254F-41F5-9E10-7C5C01315DE4}" type="presParOf" srcId="{75DA9131-9414-4288-B623-2F500A4707EA}" destId="{C0104552-5FC7-4401-946E-853F2059B020}" srcOrd="1" destOrd="0" presId="urn:microsoft.com/office/officeart/2018/2/layout/IconVerticalSolidList"/>
    <dgm:cxn modelId="{35269DD1-6463-4708-9515-3DC4CA8063A0}" type="presParOf" srcId="{75DA9131-9414-4288-B623-2F500A4707EA}" destId="{C52EAE1D-E568-4EA8-BF79-85125F598E9C}" srcOrd="2" destOrd="0" presId="urn:microsoft.com/office/officeart/2018/2/layout/IconVerticalSolidList"/>
    <dgm:cxn modelId="{831A4162-E128-4AED-8A37-7D0B6D0A11DF}" type="presParOf" srcId="{75DA9131-9414-4288-B623-2F500A4707EA}" destId="{0AF4F63A-AA44-4567-9354-F7D7775E0F68}" srcOrd="3" destOrd="0" presId="urn:microsoft.com/office/officeart/2018/2/layout/IconVerticalSolidList"/>
    <dgm:cxn modelId="{46EF6DB6-A846-46B6-AAC5-BDE70E6D0B2D}" type="presParOf" srcId="{D90FC9CE-193B-48EC-9659-9A0926881796}" destId="{0781BDEC-0C3A-424D-B565-7936EFF642CB}" srcOrd="3" destOrd="0" presId="urn:microsoft.com/office/officeart/2018/2/layout/IconVerticalSolidList"/>
    <dgm:cxn modelId="{4BDCADD5-570F-4E28-A997-280E2F8D291F}" type="presParOf" srcId="{D90FC9CE-193B-48EC-9659-9A0926881796}" destId="{CF335D35-4D3A-4708-B52A-3A00C4CD46BB}" srcOrd="4" destOrd="0" presId="urn:microsoft.com/office/officeart/2018/2/layout/IconVerticalSolidList"/>
    <dgm:cxn modelId="{C484A504-1F94-4772-A693-AE5492A4A89E}" type="presParOf" srcId="{CF335D35-4D3A-4708-B52A-3A00C4CD46BB}" destId="{3D1B2E39-7E2E-4E97-BA74-05996FFE6E9A}" srcOrd="0" destOrd="0" presId="urn:microsoft.com/office/officeart/2018/2/layout/IconVerticalSolidList"/>
    <dgm:cxn modelId="{ECB41100-E0E4-4DD3-B7D5-C6B86F559558}" type="presParOf" srcId="{CF335D35-4D3A-4708-B52A-3A00C4CD46BB}" destId="{415258A7-A9B7-4CFB-94E5-3E41A29537C3}" srcOrd="1" destOrd="0" presId="urn:microsoft.com/office/officeart/2018/2/layout/IconVerticalSolidList"/>
    <dgm:cxn modelId="{5481577F-DC6C-483A-9937-E0748BAA28B8}" type="presParOf" srcId="{CF335D35-4D3A-4708-B52A-3A00C4CD46BB}" destId="{0EEBB6E8-59F1-46FF-8206-D8C6975A5696}" srcOrd="2" destOrd="0" presId="urn:microsoft.com/office/officeart/2018/2/layout/IconVerticalSolidList"/>
    <dgm:cxn modelId="{F920F541-804E-4DA9-BF3E-1196ACF5FE77}" type="presParOf" srcId="{CF335D35-4D3A-4708-B52A-3A00C4CD46BB}" destId="{CF90192E-9509-4D4B-93B8-51FC4C5490A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4EF87-AE8F-4361-B3E0-D9C3859D0FBA}">
      <dsp:nvSpPr>
        <dsp:cNvPr id="0" name=""/>
        <dsp:cNvSpPr/>
      </dsp:nvSpPr>
      <dsp:spPr>
        <a:xfrm>
          <a:off x="0" y="519"/>
          <a:ext cx="5181600" cy="12145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93AB9E-B386-4951-97E0-3CF917316339}">
      <dsp:nvSpPr>
        <dsp:cNvPr id="0" name=""/>
        <dsp:cNvSpPr/>
      </dsp:nvSpPr>
      <dsp:spPr>
        <a:xfrm>
          <a:off x="367401" y="273792"/>
          <a:ext cx="668002" cy="6680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7FC7EF-E90A-4C53-BB6B-4120B891D31F}">
      <dsp:nvSpPr>
        <dsp:cNvPr id="0" name=""/>
        <dsp:cNvSpPr/>
      </dsp:nvSpPr>
      <dsp:spPr>
        <a:xfrm>
          <a:off x="1402804" y="519"/>
          <a:ext cx="3778795" cy="1214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540" tIns="128540" rIns="128540" bIns="12854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If you </a:t>
          </a:r>
          <a:r>
            <a:rPr lang="en-US" sz="2000" b="1" u="sng" kern="1200" dirty="0"/>
            <a:t>USE</a:t>
          </a:r>
          <a:r>
            <a:rPr lang="en-US" sz="2000" b="1" kern="1200" dirty="0"/>
            <a:t> social media -&gt; </a:t>
          </a:r>
          <a:r>
            <a:rPr lang="en-US" sz="2000" b="1" i="1" kern="1200" dirty="0"/>
            <a:t>present simple</a:t>
          </a:r>
        </a:p>
      </dsp:txBody>
      <dsp:txXfrm>
        <a:off x="1402804" y="519"/>
        <a:ext cx="3778795" cy="1214549"/>
      </dsp:txXfrm>
    </dsp:sp>
    <dsp:sp modelId="{CCA105D0-5D26-438C-8DD0-A21E28CE9691}">
      <dsp:nvSpPr>
        <dsp:cNvPr id="0" name=""/>
        <dsp:cNvSpPr/>
      </dsp:nvSpPr>
      <dsp:spPr>
        <a:xfrm>
          <a:off x="0" y="1403298"/>
          <a:ext cx="5181600" cy="12145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104552-5FC7-4401-946E-853F2059B020}">
      <dsp:nvSpPr>
        <dsp:cNvPr id="0" name=""/>
        <dsp:cNvSpPr/>
      </dsp:nvSpPr>
      <dsp:spPr>
        <a:xfrm>
          <a:off x="367401" y="1791978"/>
          <a:ext cx="668002" cy="6680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4F63A-AA44-4567-9354-F7D7775E0F68}">
      <dsp:nvSpPr>
        <dsp:cNvPr id="0" name=""/>
        <dsp:cNvSpPr/>
      </dsp:nvSpPr>
      <dsp:spPr>
        <a:xfrm>
          <a:off x="1402804" y="1518705"/>
          <a:ext cx="3778795" cy="1214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540" tIns="128540" rIns="128540" bIns="12854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 err="1"/>
            <a:t>You'LL</a:t>
          </a:r>
          <a:r>
            <a:rPr lang="en-US" sz="2000" b="1" u="sng" kern="1200" dirty="0"/>
            <a:t> FIND </a:t>
          </a:r>
          <a:r>
            <a:rPr lang="en-US" sz="2000" b="1" kern="1200" dirty="0"/>
            <a:t>people who will help you -&gt; </a:t>
          </a:r>
          <a:r>
            <a:rPr lang="en-US" sz="2000" b="1" i="1" kern="1200" dirty="0"/>
            <a:t>FUTURE will</a:t>
          </a:r>
        </a:p>
      </dsp:txBody>
      <dsp:txXfrm>
        <a:off x="1402804" y="1518705"/>
        <a:ext cx="3778795" cy="1214549"/>
      </dsp:txXfrm>
    </dsp:sp>
    <dsp:sp modelId="{3D1B2E39-7E2E-4E97-BA74-05996FFE6E9A}">
      <dsp:nvSpPr>
        <dsp:cNvPr id="0" name=""/>
        <dsp:cNvSpPr/>
      </dsp:nvSpPr>
      <dsp:spPr>
        <a:xfrm>
          <a:off x="0" y="3036891"/>
          <a:ext cx="5181600" cy="12145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5258A7-A9B7-4CFB-94E5-3E41A29537C3}">
      <dsp:nvSpPr>
        <dsp:cNvPr id="0" name=""/>
        <dsp:cNvSpPr/>
      </dsp:nvSpPr>
      <dsp:spPr>
        <a:xfrm>
          <a:off x="367401" y="3310165"/>
          <a:ext cx="668002" cy="6680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0192E-9509-4D4B-93B8-51FC4C5490A3}">
      <dsp:nvSpPr>
        <dsp:cNvPr id="0" name=""/>
        <dsp:cNvSpPr/>
      </dsp:nvSpPr>
      <dsp:spPr>
        <a:xfrm>
          <a:off x="1402804" y="3036891"/>
          <a:ext cx="3778795" cy="1214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540" tIns="128540" rIns="128540" bIns="12854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IF + PRESENT SIMPLE, WILL.</a:t>
          </a:r>
        </a:p>
      </dsp:txBody>
      <dsp:txXfrm>
        <a:off x="1402804" y="3036891"/>
        <a:ext cx="3778795" cy="1214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70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93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223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3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13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4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31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2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2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70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57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0" r:id="rId6"/>
    <p:sldLayoutId id="2147483706" r:id="rId7"/>
    <p:sldLayoutId id="2147483707" r:id="rId8"/>
    <p:sldLayoutId id="2147483708" r:id="rId9"/>
    <p:sldLayoutId id="2147483709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89754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FUTURE </a:t>
            </a:r>
            <a:br>
              <a:rPr lang="en-US" sz="8000" b="1" dirty="0"/>
            </a:br>
            <a:r>
              <a:rPr lang="en-US" sz="8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TENSES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673B785-C937-42CB-BECB-3D8864B0A5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407" r="11" b="11"/>
          <a:stretch/>
        </p:blipFill>
        <p:spPr>
          <a:xfrm>
            <a:off x="-1" y="1"/>
            <a:ext cx="4635315" cy="6857999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C19351-371F-4DE0-830C-48997539A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516835"/>
            <a:ext cx="5421108" cy="1666501"/>
          </a:xfrm>
        </p:spPr>
        <p:txBody>
          <a:bodyPr>
            <a:normAutofit/>
          </a:bodyPr>
          <a:lstStyle/>
          <a:p>
            <a:r>
              <a:rPr lang="en-US" sz="3700" b="1" dirty="0">
                <a:solidFill>
                  <a:srgbClr val="FF0000"/>
                </a:solidFill>
              </a:rPr>
              <a:t>I'm meeting </a:t>
            </a:r>
            <a:r>
              <a:rPr lang="en-US" sz="3700" b="1" dirty="0">
                <a:solidFill>
                  <a:srgbClr val="FFFFFF"/>
                </a:solidFill>
              </a:rPr>
              <a:t>a friend at 9pm tonight.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3686" y="2353592"/>
            <a:ext cx="32918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5406A-26DF-4394-809B-0242A20D6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546224"/>
            <a:ext cx="5421108" cy="3342747"/>
          </a:xfrm>
        </p:spPr>
        <p:txBody>
          <a:bodyPr vert="horz" lIns="0" tIns="45720" rIns="0" bIns="45720" rtlCol="0" anchor="t">
            <a:normAutofit lnSpcReduction="10000"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Are we talking about the present or the future? FUTURE</a:t>
            </a:r>
          </a:p>
          <a:p>
            <a:r>
              <a:rPr lang="en-US" sz="2400" dirty="0">
                <a:solidFill>
                  <a:srgbClr val="FFFFFF"/>
                </a:solidFill>
              </a:rPr>
              <a:t>Is it sure? YES</a:t>
            </a:r>
          </a:p>
          <a:p>
            <a:r>
              <a:rPr lang="en-US" sz="2400" dirty="0">
                <a:solidFill>
                  <a:srgbClr val="FFFFFF"/>
                </a:solidFill>
              </a:rPr>
              <a:t>Is it arranged? YES</a:t>
            </a:r>
          </a:p>
          <a:p>
            <a:endParaRPr lang="en-US" sz="1800" dirty="0">
              <a:solidFill>
                <a:srgbClr val="FFFFFF"/>
              </a:solidFill>
            </a:endParaRPr>
          </a:p>
          <a:p>
            <a:r>
              <a:rPr lang="en-US" sz="2400" dirty="0">
                <a:solidFill>
                  <a:srgbClr val="FFFFFF"/>
                </a:solidFill>
              </a:rPr>
              <a:t>-&gt; </a:t>
            </a:r>
            <a:r>
              <a:rPr lang="en-US" sz="2400" b="1" dirty="0">
                <a:solidFill>
                  <a:srgbClr val="FF0000"/>
                </a:solidFill>
              </a:rPr>
              <a:t>PRESENT CONTINUOUS </a:t>
            </a:r>
            <a:r>
              <a:rPr lang="en-US" sz="2400" dirty="0">
                <a:solidFill>
                  <a:srgbClr val="FFFFFF"/>
                </a:solidFill>
              </a:rPr>
              <a:t>= definite future arrangement/plan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049E95-C1D6-4893-B976-A883895E66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6741" b="-3"/>
          <a:stretch/>
        </p:blipFill>
        <p:spPr>
          <a:xfrm>
            <a:off x="6199173" y="10"/>
            <a:ext cx="753770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370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2F91-426D-430A-AFA3-CDD0B9E05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TO BE GOING TO 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A3AC16-B12E-4F1C-A224-76F7080130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I'm not going TO GO running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95DFF-03B8-40BB-8EDB-A96931FCA0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Are we talking about the future? YES</a:t>
            </a:r>
          </a:p>
          <a:p>
            <a:r>
              <a:rPr lang="en-US" dirty="0">
                <a:solidFill>
                  <a:schemeClr val="tx1"/>
                </a:solidFill>
              </a:rPr>
              <a:t>Is it an intention? YES</a:t>
            </a:r>
          </a:p>
          <a:p>
            <a:r>
              <a:rPr lang="en-US" dirty="0">
                <a:solidFill>
                  <a:schemeClr val="tx1"/>
                </a:solidFill>
              </a:rPr>
              <a:t>Did I decide in the past or now? NOW</a:t>
            </a:r>
          </a:p>
          <a:p>
            <a:r>
              <a:rPr lang="en-US" dirty="0">
                <a:solidFill>
                  <a:schemeClr val="tx1"/>
                </a:solidFill>
              </a:rPr>
              <a:t>Is it a definite arrangement? NO</a:t>
            </a:r>
          </a:p>
          <a:p>
            <a:r>
              <a:rPr lang="en-US" dirty="0">
                <a:solidFill>
                  <a:schemeClr val="tx1"/>
                </a:solidFill>
              </a:rPr>
              <a:t>-&gt; </a:t>
            </a:r>
            <a:r>
              <a:rPr lang="en-US" b="1" dirty="0">
                <a:solidFill>
                  <a:schemeClr val="tx1"/>
                </a:solidFill>
              </a:rPr>
              <a:t>INTENTION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D354C5-5228-4E97-85B4-9D9CF2A080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a. there's a gig in times square on </a:t>
            </a:r>
            <a:r>
              <a:rPr lang="en-US" b="1" dirty="0" err="1">
                <a:solidFill>
                  <a:srgbClr val="002060"/>
                </a:solidFill>
              </a:rPr>
              <a:t>sunday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b.  Lea is going to see some live music.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B0CD28-8441-4425-BCEE-A7D7C5931DD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Are we talking about the future? YES</a:t>
            </a:r>
          </a:p>
          <a:p>
            <a:r>
              <a:rPr lang="en-US" dirty="0">
                <a:solidFill>
                  <a:schemeClr val="tx1"/>
                </a:solidFill>
              </a:rPr>
              <a:t>Are we making a prediction? YES</a:t>
            </a:r>
          </a:p>
          <a:p>
            <a:r>
              <a:rPr lang="en-US" dirty="0">
                <a:solidFill>
                  <a:schemeClr val="tx1"/>
                </a:solidFill>
              </a:rPr>
              <a:t>What is the evidence for the prediction? THE CONCERT</a:t>
            </a:r>
          </a:p>
          <a:p>
            <a:r>
              <a:rPr lang="en-US" dirty="0">
                <a:solidFill>
                  <a:schemeClr val="tx1"/>
                </a:solidFill>
              </a:rPr>
              <a:t>-&gt; </a:t>
            </a:r>
            <a:r>
              <a:rPr lang="en-US" b="1" dirty="0">
                <a:solidFill>
                  <a:schemeClr val="tx1"/>
                </a:solidFill>
              </a:rPr>
              <a:t>PREDICTION BASED ON EVIDENCE</a:t>
            </a:r>
          </a:p>
        </p:txBody>
      </p:sp>
    </p:spTree>
    <p:extLst>
      <p:ext uri="{BB962C8B-B14F-4D97-AF65-F5344CB8AC3E}">
        <p14:creationId xmlns:p14="http://schemas.microsoft.com/office/powerpoint/2010/main" val="339824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81F26-76B9-42FA-B4CB-DAFD4292A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IT TASTES WONDERFUL NOW, BUT IT </a:t>
            </a:r>
            <a:r>
              <a:rPr lang="en-US" sz="4000" b="1" dirty="0">
                <a:solidFill>
                  <a:srgbClr val="00B050"/>
                </a:solidFill>
              </a:rPr>
              <a:t>WON'T</a:t>
            </a:r>
            <a:r>
              <a:rPr lang="en-US" sz="4000" b="1" dirty="0"/>
              <a:t> IN THE FUTURE.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356AF-29EA-40AD-B9E9-F63CFAB1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/>
              <a:t>Are we talking about the present or future? The future</a:t>
            </a:r>
          </a:p>
          <a:p>
            <a:r>
              <a:rPr lang="en-US" dirty="0"/>
              <a:t>Are we making a prediction? Yes</a:t>
            </a:r>
          </a:p>
          <a:p>
            <a:r>
              <a:rPr lang="en-US" dirty="0"/>
              <a:t>Is it a strong prediction about the future? Yes</a:t>
            </a:r>
          </a:p>
          <a:p>
            <a:endParaRPr lang="en-US" dirty="0"/>
          </a:p>
          <a:p>
            <a:r>
              <a:rPr lang="en-US" dirty="0"/>
              <a:t>-&gt; </a:t>
            </a:r>
            <a:r>
              <a:rPr lang="en-US" b="1" dirty="0"/>
              <a:t>STRONG PREDICTION</a:t>
            </a:r>
          </a:p>
        </p:txBody>
      </p:sp>
    </p:spTree>
    <p:extLst>
      <p:ext uri="{BB962C8B-B14F-4D97-AF65-F5344CB8AC3E}">
        <p14:creationId xmlns:p14="http://schemas.microsoft.com/office/powerpoint/2010/main" val="1849693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16A59-3158-43A3-868B-1B9F5125A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WILL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77534-4A29-47AA-B9B3-E6228525E3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>
                <a:solidFill>
                  <a:srgbClr val="002060"/>
                </a:solidFill>
              </a:rPr>
              <a:t>A. THE EXERCISE IS REALLY DIFFICULT</a:t>
            </a:r>
          </a:p>
          <a:p>
            <a:r>
              <a:rPr lang="en-US" b="1">
                <a:solidFill>
                  <a:srgbClr val="002060"/>
                </a:solidFill>
              </a:rPr>
              <a:t>B. I'LL HELP YOU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27DF89-05D0-4F01-B76B-D852B69AA8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Are we making a decision? Yes</a:t>
            </a:r>
          </a:p>
          <a:p>
            <a:r>
              <a:rPr lang="en-US" dirty="0">
                <a:solidFill>
                  <a:schemeClr val="tx1"/>
                </a:solidFill>
              </a:rPr>
              <a:t>Did I decide in the past or now? Now</a:t>
            </a:r>
          </a:p>
          <a:p>
            <a:r>
              <a:rPr lang="en-US" dirty="0">
                <a:solidFill>
                  <a:schemeClr val="tx1"/>
                </a:solidFill>
              </a:rPr>
              <a:t>Is it a spontaneous decision? Yes</a:t>
            </a:r>
          </a:p>
          <a:p>
            <a:r>
              <a:rPr lang="en-US" dirty="0">
                <a:solidFill>
                  <a:schemeClr val="tx1"/>
                </a:solidFill>
              </a:rPr>
              <a:t>-&gt; </a:t>
            </a:r>
            <a:r>
              <a:rPr lang="en-US" b="1" dirty="0">
                <a:solidFill>
                  <a:schemeClr val="tx1"/>
                </a:solidFill>
              </a:rPr>
              <a:t>SPONTANEOUS DECISIONS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9EA109-03E4-453B-A830-A929837DA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>
                <a:solidFill>
                  <a:srgbClr val="002060"/>
                </a:solidFill>
              </a:rPr>
              <a:t>I'LL BE 30 IN APRIL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04B533-F6C4-40A8-851D-500E53A5FF2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/>
              <a:t>Are we talking about the future? Yes</a:t>
            </a:r>
          </a:p>
          <a:p>
            <a:r>
              <a:rPr lang="en-US" dirty="0"/>
              <a:t>Can this future fact be changed? No</a:t>
            </a:r>
          </a:p>
          <a:p>
            <a:r>
              <a:rPr lang="en-US" dirty="0"/>
              <a:t>Is it inevitable? Yes</a:t>
            </a:r>
          </a:p>
          <a:p>
            <a:r>
              <a:rPr lang="en-US" dirty="0"/>
              <a:t>-&gt; </a:t>
            </a:r>
            <a:r>
              <a:rPr lang="en-US" b="1" dirty="0">
                <a:solidFill>
                  <a:schemeClr val="tx1"/>
                </a:solidFill>
              </a:rPr>
              <a:t>INEVITABLE FUTURE</a:t>
            </a:r>
          </a:p>
        </p:txBody>
      </p:sp>
    </p:spTree>
    <p:extLst>
      <p:ext uri="{BB962C8B-B14F-4D97-AF65-F5344CB8AC3E}">
        <p14:creationId xmlns:p14="http://schemas.microsoft.com/office/powerpoint/2010/main" val="2889034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FD88F-1C6E-44E9-AC6B-D2026C32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If</a:t>
            </a:r>
            <a:r>
              <a:rPr lang="en-US" b="1" dirty="0">
                <a:solidFill>
                  <a:srgbClr val="0070C0"/>
                </a:solidFill>
              </a:rPr>
              <a:t> you use social media</a:t>
            </a:r>
            <a:r>
              <a:rPr lang="en-US" b="1" dirty="0">
                <a:solidFill>
                  <a:srgbClr val="FF0000"/>
                </a:solidFill>
              </a:rPr>
              <a:t>,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br>
              <a:rPr lang="en-US" b="1" dirty="0"/>
            </a:br>
            <a:r>
              <a:rPr lang="en-US" b="1" dirty="0">
                <a:solidFill>
                  <a:srgbClr val="0070C0"/>
                </a:solidFill>
              </a:rPr>
              <a:t>you'll find people who will help you.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648573C1-28D1-43A4-BA52-FD5EE83B28C2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929384"/>
          <a:ext cx="5181600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6A3890-17EC-4849-9510-47D71EA30A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b="1" dirty="0"/>
              <a:t>Are we talking about the present or the future? FUTURE</a:t>
            </a:r>
          </a:p>
          <a:p>
            <a:pPr marL="514350" indent="-514350">
              <a:buAutoNum type="arabicPeriod"/>
            </a:pPr>
            <a:endParaRPr lang="en-US" b="1" dirty="0"/>
          </a:p>
          <a:p>
            <a:pPr marL="514350" indent="-514350">
              <a:buAutoNum type="arabicPeriod"/>
            </a:pPr>
            <a:r>
              <a:rPr lang="en-US" b="1" dirty="0"/>
              <a:t>Is the action certain or possible? POSSIBLE</a:t>
            </a:r>
          </a:p>
          <a:p>
            <a:pPr marL="514350" indent="-514350">
              <a:buAutoNum type="arabicPeriod"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CONDITIONAL TYPE 1.</a:t>
            </a:r>
          </a:p>
          <a:p>
            <a:pPr marL="0" indent="0">
              <a:buNone/>
            </a:pPr>
            <a:r>
              <a:rPr lang="en-US" b="1" dirty="0"/>
              <a:t>You’ll find people who will help you if you use social media. = possibility.</a:t>
            </a:r>
          </a:p>
        </p:txBody>
      </p:sp>
    </p:spTree>
    <p:extLst>
      <p:ext uri="{BB962C8B-B14F-4D97-AF65-F5344CB8AC3E}">
        <p14:creationId xmlns:p14="http://schemas.microsoft.com/office/powerpoint/2010/main" val="3827801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1FD58-8C02-4090-828C-7C69A1997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about ten years' time, my wife and I </a:t>
            </a:r>
            <a:r>
              <a:rPr lang="en-US" b="1" dirty="0">
                <a:solidFill>
                  <a:srgbClr val="00B050"/>
                </a:solidFill>
              </a:rPr>
              <a:t>will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probably </a:t>
            </a:r>
            <a:r>
              <a:rPr lang="en-US" b="1" dirty="0">
                <a:solidFill>
                  <a:srgbClr val="00B050"/>
                </a:solidFill>
              </a:rPr>
              <a:t>be living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in Portugal.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C1E4E-9982-4AB7-B450-15AC66E990D7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363983" y="2510085"/>
            <a:ext cx="4838331" cy="306387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Is the action in the future? YES</a:t>
            </a:r>
          </a:p>
          <a:p>
            <a:r>
              <a:rPr lang="en-US" dirty="0">
                <a:solidFill>
                  <a:schemeClr val="tx1"/>
                </a:solidFill>
              </a:rPr>
              <a:t>Will the action be in progress in the future? YES</a:t>
            </a:r>
          </a:p>
          <a:p>
            <a:r>
              <a:rPr lang="en-US" dirty="0">
                <a:solidFill>
                  <a:schemeClr val="tx1"/>
                </a:solidFill>
              </a:rPr>
              <a:t>-&gt; ACTIVITY IN PROGRESS AT A FUTURE POINT IN TIME</a:t>
            </a:r>
          </a:p>
          <a:p>
            <a:r>
              <a:rPr lang="en-US" dirty="0">
                <a:solidFill>
                  <a:schemeClr val="tx1"/>
                </a:solidFill>
              </a:rPr>
              <a:t>-&gt; </a:t>
            </a:r>
            <a:r>
              <a:rPr lang="en-US" b="1" dirty="0">
                <a:solidFill>
                  <a:schemeClr val="tx1"/>
                </a:solidFill>
              </a:rPr>
              <a:t>WILL + BE + ING</a:t>
            </a:r>
          </a:p>
          <a:p>
            <a:r>
              <a:rPr lang="en-US" b="1" dirty="0">
                <a:solidFill>
                  <a:schemeClr val="tx1"/>
                </a:solidFill>
              </a:rPr>
              <a:t>FUTURE PROGRESSIVE</a:t>
            </a: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CCD9DA60-829E-42F1-BC08-E9BB81A17B97}"/>
              </a:ext>
            </a:extLst>
          </p:cNvPr>
          <p:cNvSpPr/>
          <p:nvPr/>
        </p:nvSpPr>
        <p:spPr>
          <a:xfrm>
            <a:off x="5968480" y="4575302"/>
            <a:ext cx="4909351" cy="213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su 5">
            <a:extLst>
              <a:ext uri="{FF2B5EF4-FFF2-40B4-BE49-F238E27FC236}">
                <a16:creationId xmlns:a16="http://schemas.microsoft.com/office/drawing/2014/main" id="{CDB52CDB-8FB9-4AC2-90DD-D73B0F5D79EE}"/>
              </a:ext>
            </a:extLst>
          </p:cNvPr>
          <p:cNvSpPr/>
          <p:nvPr/>
        </p:nvSpPr>
        <p:spPr>
          <a:xfrm>
            <a:off x="7898030" y="2834639"/>
            <a:ext cx="216161" cy="27849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curvo 7">
            <a:extLst>
              <a:ext uri="{FF2B5EF4-FFF2-40B4-BE49-F238E27FC236}">
                <a16:creationId xmlns:a16="http://schemas.microsoft.com/office/drawing/2014/main" id="{242F5492-C300-4A91-A734-E3E70B5CC34F}"/>
              </a:ext>
            </a:extLst>
          </p:cNvPr>
          <p:cNvCxnSpPr>
            <a:cxnSpLocks/>
          </p:cNvCxnSpPr>
          <p:nvPr/>
        </p:nvCxnSpPr>
        <p:spPr>
          <a:xfrm flipV="1">
            <a:off x="8469297" y="3506681"/>
            <a:ext cx="1864311" cy="594802"/>
          </a:xfrm>
          <a:prstGeom prst="curvedConnector3">
            <a:avLst>
              <a:gd name="adj1" fmla="val 50000"/>
            </a:avLst>
          </a:prstGeom>
          <a:ln>
            <a:tailEnd type="triangle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o di moltiplicazione 10">
            <a:extLst>
              <a:ext uri="{FF2B5EF4-FFF2-40B4-BE49-F238E27FC236}">
                <a16:creationId xmlns:a16="http://schemas.microsoft.com/office/drawing/2014/main" id="{0FCA3137-076E-424B-9385-E5881833D137}"/>
              </a:ext>
            </a:extLst>
          </p:cNvPr>
          <p:cNvSpPr/>
          <p:nvPr/>
        </p:nvSpPr>
        <p:spPr>
          <a:xfrm>
            <a:off x="9074119" y="4401050"/>
            <a:ext cx="676046" cy="563732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71951685-D0E5-4EB5-ADEB-693BE36CF010}"/>
              </a:ext>
            </a:extLst>
          </p:cNvPr>
          <p:cNvCxnSpPr/>
          <p:nvPr/>
        </p:nvCxnSpPr>
        <p:spPr>
          <a:xfrm flipV="1">
            <a:off x="9401452" y="3804082"/>
            <a:ext cx="10690" cy="771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B15CC3D-A95D-4C7B-87BC-8E2B3EB42FB7}"/>
              </a:ext>
            </a:extLst>
          </p:cNvPr>
          <p:cNvSpPr txBox="1"/>
          <p:nvPr/>
        </p:nvSpPr>
        <p:spPr>
          <a:xfrm>
            <a:off x="7656991" y="216574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NOW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5D45E746-6067-4AFE-9563-5A12F5C0F159}"/>
              </a:ext>
            </a:extLst>
          </p:cNvPr>
          <p:cNvSpPr txBox="1"/>
          <p:nvPr/>
        </p:nvSpPr>
        <p:spPr>
          <a:xfrm>
            <a:off x="8336132" y="4927629"/>
            <a:ext cx="2541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ten</a:t>
            </a:r>
            <a:r>
              <a:rPr lang="it-IT" dirty="0"/>
              <a:t> </a:t>
            </a:r>
            <a:r>
              <a:rPr lang="it-IT" dirty="0" err="1"/>
              <a:t>years</a:t>
            </a:r>
            <a:r>
              <a:rPr lang="it-IT" dirty="0"/>
              <a:t>’ time</a:t>
            </a:r>
          </a:p>
        </p:txBody>
      </p:sp>
    </p:spTree>
    <p:extLst>
      <p:ext uri="{BB962C8B-B14F-4D97-AF65-F5344CB8AC3E}">
        <p14:creationId xmlns:p14="http://schemas.microsoft.com/office/powerpoint/2010/main" val="68746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9C19B-1ECC-43FF-90C4-BB61761D6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I'</a:t>
            </a:r>
            <a:r>
              <a:rPr lang="en-US" b="1" dirty="0">
                <a:solidFill>
                  <a:srgbClr val="00B050"/>
                </a:solidFill>
              </a:rPr>
              <a:t>ll have published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another novel by the end of the year.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75A6F-5935-440E-AB3F-0012352EDFD9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26127" y="2386609"/>
            <a:ext cx="4669655" cy="306387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Imagine it's the end of the year. Is the book finished? YES</a:t>
            </a:r>
          </a:p>
          <a:p>
            <a:r>
              <a:rPr lang="en-US" dirty="0">
                <a:solidFill>
                  <a:schemeClr val="tx1"/>
                </a:solidFill>
              </a:rPr>
              <a:t>Is the action completed between now and the end of year? YES</a:t>
            </a:r>
          </a:p>
          <a:p>
            <a:r>
              <a:rPr lang="en-US" dirty="0">
                <a:solidFill>
                  <a:schemeClr val="tx1"/>
                </a:solidFill>
              </a:rPr>
              <a:t>-&gt; FUTURE ACTIONS COMPLETED AT OR BEFORE A SPECIFIED TIME</a:t>
            </a:r>
          </a:p>
          <a:p>
            <a:r>
              <a:rPr lang="en-US" dirty="0">
                <a:solidFill>
                  <a:schemeClr val="tx1"/>
                </a:solidFill>
              </a:rPr>
              <a:t>-&gt; </a:t>
            </a:r>
            <a:r>
              <a:rPr lang="en-US" b="1" dirty="0">
                <a:solidFill>
                  <a:schemeClr val="tx1"/>
                </a:solidFill>
              </a:rPr>
              <a:t>WILL + HAVE + PAST PARTICIPLE</a:t>
            </a:r>
          </a:p>
          <a:p>
            <a:r>
              <a:rPr lang="en-US" b="1" dirty="0">
                <a:solidFill>
                  <a:schemeClr val="tx1"/>
                </a:solidFill>
              </a:rPr>
              <a:t>FUTURE PERFECT</a:t>
            </a: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FC60945C-0E74-44EC-B2D0-B52431ADB341}"/>
              </a:ext>
            </a:extLst>
          </p:cNvPr>
          <p:cNvSpPr/>
          <p:nvPr/>
        </p:nvSpPr>
        <p:spPr>
          <a:xfrm>
            <a:off x="5814874" y="4989250"/>
            <a:ext cx="5237825" cy="1420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su 5">
            <a:extLst>
              <a:ext uri="{FF2B5EF4-FFF2-40B4-BE49-F238E27FC236}">
                <a16:creationId xmlns:a16="http://schemas.microsoft.com/office/drawing/2014/main" id="{302B4BF3-C29D-4879-9C2F-A62E9B9EA202}"/>
              </a:ext>
            </a:extLst>
          </p:cNvPr>
          <p:cNvSpPr/>
          <p:nvPr/>
        </p:nvSpPr>
        <p:spPr>
          <a:xfrm>
            <a:off x="6596109" y="2627790"/>
            <a:ext cx="168675" cy="305391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35FA2C2-97C0-4AB8-922F-E271C1484335}"/>
              </a:ext>
            </a:extLst>
          </p:cNvPr>
          <p:cNvSpPr txBox="1"/>
          <p:nvPr/>
        </p:nvSpPr>
        <p:spPr>
          <a:xfrm>
            <a:off x="6307584" y="22019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NOW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DEAAF07-C86B-4719-9DAD-8B20B64250A6}"/>
              </a:ext>
            </a:extLst>
          </p:cNvPr>
          <p:cNvSpPr txBox="1"/>
          <p:nvPr/>
        </p:nvSpPr>
        <p:spPr>
          <a:xfrm>
            <a:off x="9028590" y="5220044"/>
            <a:ext cx="1944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End of the </a:t>
            </a:r>
            <a:r>
              <a:rPr lang="it-IT" dirty="0" err="1"/>
              <a:t>year</a:t>
            </a:r>
            <a:endParaRPr lang="it-IT" dirty="0"/>
          </a:p>
        </p:txBody>
      </p:sp>
      <p:sp>
        <p:nvSpPr>
          <p:cNvPr id="9" name="Segno di moltiplicazione 8">
            <a:extLst>
              <a:ext uri="{FF2B5EF4-FFF2-40B4-BE49-F238E27FC236}">
                <a16:creationId xmlns:a16="http://schemas.microsoft.com/office/drawing/2014/main" id="{AAB8F87D-DB89-4E0C-B213-AC739061EC4B}"/>
              </a:ext>
            </a:extLst>
          </p:cNvPr>
          <p:cNvSpPr/>
          <p:nvPr/>
        </p:nvSpPr>
        <p:spPr>
          <a:xfrm>
            <a:off x="10071716" y="4640059"/>
            <a:ext cx="514905" cy="698381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circolare in giù 9">
            <a:extLst>
              <a:ext uri="{FF2B5EF4-FFF2-40B4-BE49-F238E27FC236}">
                <a16:creationId xmlns:a16="http://schemas.microsoft.com/office/drawing/2014/main" id="{3F955B8F-9C7F-478A-94E8-EEB443F5B23C}"/>
              </a:ext>
            </a:extLst>
          </p:cNvPr>
          <p:cNvSpPr/>
          <p:nvPr/>
        </p:nvSpPr>
        <p:spPr>
          <a:xfrm>
            <a:off x="6680446" y="3812458"/>
            <a:ext cx="3799643" cy="78322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490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341D2A"/>
      </a:dk2>
      <a:lt2>
        <a:srgbClr val="E3E2E8"/>
      </a:lt2>
      <a:accent1>
        <a:srgbClr val="97A942"/>
      </a:accent1>
      <a:accent2>
        <a:srgbClr val="B1943B"/>
      </a:accent2>
      <a:accent3>
        <a:srgbClr val="C3754D"/>
      </a:accent3>
      <a:accent4>
        <a:srgbClr val="B13B44"/>
      </a:accent4>
      <a:accent5>
        <a:srgbClr val="C34D87"/>
      </a:accent5>
      <a:accent6>
        <a:srgbClr val="B13BA7"/>
      </a:accent6>
      <a:hlink>
        <a:srgbClr val="BF3F69"/>
      </a:hlink>
      <a:folHlink>
        <a:srgbClr val="7F7F7F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</TotalTime>
  <Words>451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Avenir Next LT Pro</vt:lpstr>
      <vt:lpstr>Avenir Next LT Pro Light</vt:lpstr>
      <vt:lpstr>Calibri</vt:lpstr>
      <vt:lpstr>RetrospectVTI</vt:lpstr>
      <vt:lpstr>FUTURE  TENSES</vt:lpstr>
      <vt:lpstr>I'm meeting a friend at 9pm tonight.</vt:lpstr>
      <vt:lpstr>TO BE GOING TO </vt:lpstr>
      <vt:lpstr>IT TASTES WONDERFUL NOW, BUT IT WON'T IN THE FUTURE.</vt:lpstr>
      <vt:lpstr>WILL</vt:lpstr>
      <vt:lpstr>If you use social media,  you'll find people who will help you.</vt:lpstr>
      <vt:lpstr>In about ten years' time, my wife and I will probably be living in Portugal.</vt:lpstr>
      <vt:lpstr>I'll have published another novel by the end of the year.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serena pellegrini</cp:lastModifiedBy>
  <cp:revision>248</cp:revision>
  <dcterms:created xsi:type="dcterms:W3CDTF">2012-07-30T23:18:30Z</dcterms:created>
  <dcterms:modified xsi:type="dcterms:W3CDTF">2020-12-10T20:26:07Z</dcterms:modified>
</cp:coreProperties>
</file>