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7F061-01A0-48F3-B144-D4F81D5F4938}" v="394" dt="2021-02-02T16:39:03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2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0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9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0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4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7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4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0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3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84" r:id="rId6"/>
    <p:sldLayoutId id="2147483680" r:id="rId7"/>
    <p:sldLayoutId id="2147483681" r:id="rId8"/>
    <p:sldLayoutId id="2147483682" r:id="rId9"/>
    <p:sldLayoutId id="2147483683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B115053-4787-4361-AACB-A848FDD905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794" r="6" b="9856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8900" b="1"/>
              <a:t>COMPARATIVES &amp; SUPERLATIVES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6D0B9-9B0B-4381-90E6-A34EBFA4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01EC8-79F5-465A-9822-F7C6DBBA63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400" b="1" dirty="0">
                <a:ea typeface="+mn-lt"/>
                <a:cs typeface="+mn-lt"/>
              </a:rPr>
              <a:t>Monosyllabic adj + -ER 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ex. tall = taller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!!!! ex. Nice = nicer _ big = bigger (double consonant if adj ends with vowel and consonant) BUT neat = neater (no double consonant with 2 vowels)</a:t>
            </a:r>
            <a:endParaRPr lang="en-US" sz="2400" dirty="0"/>
          </a:p>
          <a:p>
            <a:r>
              <a:rPr lang="en-US" sz="2400" b="1" dirty="0">
                <a:ea typeface="+mn-lt"/>
                <a:cs typeface="+mn-lt"/>
              </a:rPr>
              <a:t>Disyllabic adj + -ER or MORE + adj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ex. heavy = heavier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ex. narrow = narrower / more narrow (adj ending in -ow, -le, </a:t>
            </a:r>
            <a:r>
              <a:rPr lang="en-US" b="1" dirty="0">
                <a:ea typeface="+mn-lt"/>
                <a:cs typeface="+mn-lt"/>
              </a:rPr>
              <a:t>-er)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E42EE-049B-4EE7-A6DA-F8EDBF99CF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MORE + more syllables adj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careful = more careful </a:t>
            </a:r>
            <a:endParaRPr lang="en-US"/>
          </a:p>
          <a:p>
            <a:r>
              <a:rPr lang="en-US" b="1" dirty="0">
                <a:ea typeface="+mn-lt"/>
                <a:cs typeface="+mn-lt"/>
              </a:rPr>
              <a:t>Introduce the second element of comparison with THAN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I'm happier than him (</a:t>
            </a:r>
            <a:r>
              <a:rPr lang="en-US" b="1" u="sng" dirty="0">
                <a:ea typeface="+mn-lt"/>
                <a:cs typeface="+mn-lt"/>
              </a:rPr>
              <a:t>object pronoun</a:t>
            </a:r>
            <a:r>
              <a:rPr lang="en-US" b="1" dirty="0">
                <a:ea typeface="+mn-lt"/>
                <a:cs typeface="+mn-lt"/>
              </a:rPr>
              <a:t> after than)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5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E5D7F-6F97-49DF-9650-C698B0CF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SUPERLATIVES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EAB10-5C7D-4ACD-B9BF-7475AEF1BC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>
                <a:ea typeface="+mn-lt"/>
                <a:cs typeface="+mn-lt"/>
              </a:rPr>
              <a:t>Monosyllabic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>
                <a:ea typeface="+mn-lt"/>
                <a:cs typeface="+mn-lt"/>
              </a:rPr>
              <a:t>adj + -EST ex. tall = tallest</a:t>
            </a:r>
            <a:endParaRPr lang="en-US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!!!! ex. Nice = nicest _ big = biggest (double consonant if adj ends with vowel and consonant) BUT neat = neatest (no double consonant with 2 vowels)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Disyllabic adj + -EST or THE MOST + adj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heavy = heaviest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narrow = narrowest / the most narrow (adj ending in -ow, -le, -er)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42B6B-2798-4E6A-9C5B-84B464445C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THE MOST + more syllables adj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careful = the most careful </a:t>
            </a:r>
            <a:endParaRPr lang="en-US"/>
          </a:p>
          <a:p>
            <a:r>
              <a:rPr lang="en-US" dirty="0" err="1">
                <a:ea typeface="+mn-lt"/>
                <a:cs typeface="+mn-lt"/>
              </a:rPr>
              <a:t>l</a:t>
            </a:r>
            <a:r>
              <a:rPr lang="en-US" b="1" dirty="0" err="1">
                <a:ea typeface="+mn-lt"/>
                <a:cs typeface="+mn-lt"/>
              </a:rPr>
              <a:t>ntroduced</a:t>
            </a:r>
            <a:r>
              <a:rPr lang="en-US" b="1" dirty="0">
                <a:ea typeface="+mn-lt"/>
                <a:cs typeface="+mn-lt"/>
              </a:rPr>
              <a:t> always by THE. Followed by OF (= comparison with a group) or IN (= comparison with a place)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I'm the happiest man in the world / of this office.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67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C5A334-D7E4-4D5A-A147-114583B79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n-US" sz="7200"/>
              <a:t>IRREGULARITIES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79B16"/>
          </a:solidFill>
          <a:ln w="34925">
            <a:solidFill>
              <a:srgbClr val="C79B16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E7AB78-A980-4340-A910-C235E502F4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868816"/>
              </p:ext>
            </p:extLst>
          </p:nvPr>
        </p:nvGraphicFramePr>
        <p:xfrm>
          <a:off x="836341" y="2351864"/>
          <a:ext cx="10153323" cy="4102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353">
                  <a:extLst>
                    <a:ext uri="{9D8B030D-6E8A-4147-A177-3AD203B41FA5}">
                      <a16:colId xmlns:a16="http://schemas.microsoft.com/office/drawing/2014/main" val="1217032685"/>
                    </a:ext>
                  </a:extLst>
                </a:gridCol>
                <a:gridCol w="4154133">
                  <a:extLst>
                    <a:ext uri="{9D8B030D-6E8A-4147-A177-3AD203B41FA5}">
                      <a16:colId xmlns:a16="http://schemas.microsoft.com/office/drawing/2014/main" val="3141636144"/>
                    </a:ext>
                  </a:extLst>
                </a:gridCol>
                <a:gridCol w="3779837">
                  <a:extLst>
                    <a:ext uri="{9D8B030D-6E8A-4147-A177-3AD203B41FA5}">
                      <a16:colId xmlns:a16="http://schemas.microsoft.com/office/drawing/2014/main" val="361798412"/>
                    </a:ext>
                  </a:extLst>
                </a:gridCol>
              </a:tblGrid>
              <a:tr h="561174">
                <a:tc>
                  <a:txBody>
                    <a:bodyPr/>
                    <a:lstStyle/>
                    <a:p>
                      <a:r>
                        <a:rPr lang="en-US" sz="2800" dirty="0"/>
                        <a:t>ADJ/ADV</a:t>
                      </a:r>
                    </a:p>
                  </a:txBody>
                  <a:tcPr marL="167257" marR="167257" marT="83628" marB="83628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COMPARATIVE</a:t>
                      </a:r>
                    </a:p>
                  </a:txBody>
                  <a:tcPr marL="167257" marR="167257" marT="83628" marB="83628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SUPERLATIVE</a:t>
                      </a:r>
                    </a:p>
                  </a:txBody>
                  <a:tcPr marL="167257" marR="167257" marT="83628" marB="83628"/>
                </a:tc>
                <a:extLst>
                  <a:ext uri="{0D108BD9-81ED-4DB2-BD59-A6C34878D82A}">
                    <a16:rowId xmlns:a16="http://schemas.microsoft.com/office/drawing/2014/main" val="1975275659"/>
                  </a:ext>
                </a:extLst>
              </a:tr>
              <a:tr h="350902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Good / well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Bad / badly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</a:rPr>
                        <a:t>Far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</a:rPr>
                        <a:t>Old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67257" marR="167257" marT="83628" marB="83628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Better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Worse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Farther / further (= </a:t>
                      </a:r>
                      <a:r>
                        <a:rPr lang="en-US" sz="2800" b="1" i="0" u="none" strike="noStrike" noProof="0" dirty="0" err="1">
                          <a:solidFill>
                            <a:schemeClr val="tx1"/>
                          </a:solidFill>
                          <a:latin typeface="The Hand"/>
                        </a:rPr>
                        <a:t>ulteriore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)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Older (+ than) / elder (= </a:t>
                      </a:r>
                      <a:r>
                        <a:rPr lang="en-US" sz="2800" b="1" i="0" u="none" strike="noStrike" noProof="0" dirty="0" err="1">
                          <a:solidFill>
                            <a:schemeClr val="tx1"/>
                          </a:solidFill>
                          <a:latin typeface="The Hand"/>
                        </a:rPr>
                        <a:t>relathionships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)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67257" marR="167257" marT="83628" marB="83628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The best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The worst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The farthest / furthest (= </a:t>
                      </a:r>
                      <a:r>
                        <a:rPr lang="en-US" sz="2800" b="1" i="0" u="none" strike="noStrike" noProof="0" dirty="0" err="1">
                          <a:solidFill>
                            <a:schemeClr val="tx1"/>
                          </a:solidFill>
                          <a:latin typeface="The Hand"/>
                        </a:rPr>
                        <a:t>l'estremo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)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The Hand"/>
                        </a:rPr>
                        <a:t>The oldest / eldest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67257" marR="167257" marT="83628" marB="83628"/>
                </a:tc>
                <a:extLst>
                  <a:ext uri="{0D108BD9-81ED-4DB2-BD59-A6C34878D82A}">
                    <a16:rowId xmlns:a16="http://schemas.microsoft.com/office/drawing/2014/main" val="233054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02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49E6A1-290D-4D36-B885-A82455C19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US" sz="5600"/>
              <a:t>(NOT) AS...AS...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79B16"/>
          </a:solidFill>
          <a:ln w="41275" cap="rnd">
            <a:solidFill>
              <a:srgbClr val="C79B16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BCDA4-5AD4-4F27-AC5B-396FB7948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6842" y="405955"/>
            <a:ext cx="6052158" cy="6162220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(NOT) as + adj/adv + as + X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ex. I'm not as tall as Paul.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ex. They don't run as fast as you do (= clause, not only terms).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ex. Ruby is as beautiful as him (= object pronoun).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ex. Karen's results are as good as yours / Bob's (possessive pronoun or Saxon genitive)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As much/many... as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ex. I earn as much money as him.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Modified by Nearly</a:t>
            </a:r>
            <a:endParaRPr lang="en-US"/>
          </a:p>
          <a:p>
            <a:pPr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ex. The remake isn't nearly as interesting as the original film.</a:t>
            </a:r>
            <a:endParaRPr lang="en-US"/>
          </a:p>
          <a:p>
            <a:pPr marL="0" indent="0">
              <a:lnSpc>
                <a:spcPct val="100000"/>
              </a:lnSpc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0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6885F-DFBB-4CFE-B91D-92BAC5F93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 &amp; THE LEAST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F7D79-DBF9-408C-849E-7F417D004D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Comparative : Less than + adj/adv</a:t>
            </a:r>
            <a:endParaRPr lang="en-US" b="1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English is less difficult than Chinese.</a:t>
            </a:r>
            <a:endParaRPr lang="en-US" b="1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Paul drives less carefully than her.</a:t>
            </a:r>
            <a:endParaRPr lang="en-US" b="1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Modified by much, far, a great/good deal, a lot, a bit, a little, slightly</a:t>
            </a:r>
            <a:endParaRPr lang="en-US" b="1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The remake is much less interesting than the original film.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F3E65-580F-410D-B031-0A09160CBC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chemeClr val="accent6"/>
                </a:solidFill>
                <a:ea typeface="+mn-lt"/>
                <a:cs typeface="+mn-lt"/>
              </a:rPr>
              <a:t>Superlative : The least</a:t>
            </a:r>
            <a:endParaRPr lang="en-US" b="1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It's the least interesting museum I've ever seen.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2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5433-579A-4C1F-B237-A4A709C5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MODIFYING COMPARATIVES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AAE8-CC42-44FC-8590-5D5A198344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To </a:t>
            </a:r>
            <a:r>
              <a:rPr lang="en-US" b="1" dirty="0" err="1">
                <a:ea typeface="+mn-lt"/>
                <a:cs typeface="+mn-lt"/>
              </a:rPr>
              <a:t>strenghten</a:t>
            </a:r>
            <a:r>
              <a:rPr lang="en-US" b="1" dirty="0">
                <a:ea typeface="+mn-lt"/>
                <a:cs typeface="+mn-lt"/>
              </a:rPr>
              <a:t> a 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comparison: much, far, a great/good deal, a lot, even.</a:t>
            </a:r>
            <a:endParaRPr lang="en-US" b="1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An elk is a lot bigger than a deer.</a:t>
            </a:r>
            <a:endParaRPr lang="en-US" b="1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To </a:t>
            </a:r>
            <a:r>
              <a:rPr lang="en-US" b="1" dirty="0" err="1">
                <a:ea typeface="+mn-lt"/>
                <a:cs typeface="+mn-lt"/>
              </a:rPr>
              <a:t>strenghten</a:t>
            </a:r>
            <a:r>
              <a:rPr lang="en-US" b="1" dirty="0">
                <a:ea typeface="+mn-lt"/>
                <a:cs typeface="+mn-lt"/>
              </a:rPr>
              <a:t> a </a:t>
            </a:r>
            <a:r>
              <a:rPr lang="en-US" b="1" dirty="0">
                <a:solidFill>
                  <a:schemeClr val="accent6"/>
                </a:solidFill>
                <a:ea typeface="+mn-lt"/>
                <a:cs typeface="+mn-lt"/>
              </a:rPr>
              <a:t>superlative: by far.</a:t>
            </a:r>
            <a:endParaRPr lang="en-US" b="1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He's by far the best student.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801DF-49B2-4034-90F9-0123AE2D68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To lessen a 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comparison: a bit, a little, slightly.</a:t>
            </a:r>
            <a:endParaRPr lang="en-US" b="1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Can you go a bit more slowly?</a:t>
            </a:r>
            <a:endParaRPr lang="en-US" b="1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"Sempre </a:t>
            </a:r>
            <a:r>
              <a:rPr lang="en-US" b="1" dirty="0" err="1">
                <a:ea typeface="+mn-lt"/>
                <a:cs typeface="+mn-lt"/>
              </a:rPr>
              <a:t>più</a:t>
            </a:r>
            <a:r>
              <a:rPr lang="en-US" b="1" dirty="0">
                <a:ea typeface="+mn-lt"/>
                <a:cs typeface="+mn-lt"/>
              </a:rPr>
              <a:t>” = repeat the comparative</a:t>
            </a:r>
            <a:endParaRPr lang="en-US" b="1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The story got more and more complicated / He was shouting louder and louder.</a:t>
            </a:r>
            <a:endParaRPr lang="en-US" b="1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THE + 2 comparatives = 2 changes are connected. </a:t>
            </a:r>
            <a:endParaRPr lang="en-US" b="1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ex. The more you </a:t>
            </a:r>
            <a:r>
              <a:rPr lang="en-US" b="1" dirty="0" err="1">
                <a:ea typeface="+mn-lt"/>
                <a:cs typeface="+mn-lt"/>
              </a:rPr>
              <a:t>practise</a:t>
            </a:r>
            <a:r>
              <a:rPr lang="en-US" b="1" dirty="0">
                <a:ea typeface="+mn-lt"/>
                <a:cs typeface="+mn-lt"/>
              </a:rPr>
              <a:t>, the easier it becomes.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7407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_2SEEDS">
      <a:dk1>
        <a:srgbClr val="000000"/>
      </a:dk1>
      <a:lt1>
        <a:srgbClr val="FFFFFF"/>
      </a:lt1>
      <a:dk2>
        <a:srgbClr val="302B1B"/>
      </a:dk2>
      <a:lt2>
        <a:srgbClr val="F0F1F3"/>
      </a:lt2>
      <a:accent1>
        <a:srgbClr val="C79B16"/>
      </a:accent1>
      <a:accent2>
        <a:srgbClr val="E76929"/>
      </a:accent2>
      <a:accent3>
        <a:srgbClr val="92AA1E"/>
      </a:accent3>
      <a:accent4>
        <a:srgbClr val="3C42DC"/>
      </a:accent4>
      <a:accent5>
        <a:srgbClr val="7129E7"/>
      </a:accent5>
      <a:accent6>
        <a:srgbClr val="AE17D5"/>
      </a:accent6>
      <a:hlink>
        <a:srgbClr val="349E4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444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Modern Love</vt:lpstr>
      <vt:lpstr>The Hand</vt:lpstr>
      <vt:lpstr>SketchyVTI</vt:lpstr>
      <vt:lpstr>COMPARATIVES &amp; SUPERLATIVES</vt:lpstr>
      <vt:lpstr>COMPARATIVES</vt:lpstr>
      <vt:lpstr>SUPERLATIVES</vt:lpstr>
      <vt:lpstr>IRREGULARITIES</vt:lpstr>
      <vt:lpstr>(NOT) AS...AS...</vt:lpstr>
      <vt:lpstr>LESS &amp; THE LEAST</vt:lpstr>
      <vt:lpstr>MODIFYING COMPARATIVES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Teams</cp:lastModifiedBy>
  <cp:revision>79</cp:revision>
  <dcterms:created xsi:type="dcterms:W3CDTF">2012-07-30T23:18:30Z</dcterms:created>
  <dcterms:modified xsi:type="dcterms:W3CDTF">2021-12-14T07:54:07Z</dcterms:modified>
</cp:coreProperties>
</file>