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27F061-01A0-48F3-B144-D4F81D5F4938}" v="394" dt="2021-02-02T16:39:03.0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25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0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992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503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42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79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34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0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3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5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84" r:id="rId6"/>
    <p:sldLayoutId id="2147483680" r:id="rId7"/>
    <p:sldLayoutId id="2147483681" r:id="rId8"/>
    <p:sldLayoutId id="2147483682" r:id="rId9"/>
    <p:sldLayoutId id="2147483683" r:id="rId10"/>
    <p:sldLayoutId id="214748368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D35AE2F-5E3A-49D9-8DE1-8A333BA408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B115053-4787-4361-AACB-A848FDD905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5794" r="6" b="9856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0" y="1122363"/>
            <a:ext cx="9144000" cy="306324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8900" b="1"/>
              <a:t>COMPARATIVES &amp; SUPERLATIVES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4D8AD8F-EF7F-481F-B99A-B851389705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79EB4626-023C-436D-9F57-9EB4608090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902700 h 5416094"/>
              <a:gd name="connsiteX1" fmla="*/ 902700 w 10515600"/>
              <a:gd name="connsiteY1" fmla="*/ 0 h 5416094"/>
              <a:gd name="connsiteX2" fmla="*/ 1746919 w 10515600"/>
              <a:gd name="connsiteY2" fmla="*/ 0 h 5416094"/>
              <a:gd name="connsiteX3" fmla="*/ 2329833 w 10515600"/>
              <a:gd name="connsiteY3" fmla="*/ 0 h 5416094"/>
              <a:gd name="connsiteX4" fmla="*/ 2825644 w 10515600"/>
              <a:gd name="connsiteY4" fmla="*/ 0 h 5416094"/>
              <a:gd name="connsiteX5" fmla="*/ 3582762 w 10515600"/>
              <a:gd name="connsiteY5" fmla="*/ 0 h 5416094"/>
              <a:gd name="connsiteX6" fmla="*/ 4165675 w 10515600"/>
              <a:gd name="connsiteY6" fmla="*/ 0 h 5416094"/>
              <a:gd name="connsiteX7" fmla="*/ 5009894 w 10515600"/>
              <a:gd name="connsiteY7" fmla="*/ 0 h 5416094"/>
              <a:gd name="connsiteX8" fmla="*/ 5505706 w 10515600"/>
              <a:gd name="connsiteY8" fmla="*/ 0 h 5416094"/>
              <a:gd name="connsiteX9" fmla="*/ 6349925 w 10515600"/>
              <a:gd name="connsiteY9" fmla="*/ 0 h 5416094"/>
              <a:gd name="connsiteX10" fmla="*/ 6758634 w 10515600"/>
              <a:gd name="connsiteY10" fmla="*/ 0 h 5416094"/>
              <a:gd name="connsiteX11" fmla="*/ 7428650 w 10515600"/>
              <a:gd name="connsiteY11" fmla="*/ 0 h 5416094"/>
              <a:gd name="connsiteX12" fmla="*/ 8098665 w 10515600"/>
              <a:gd name="connsiteY12" fmla="*/ 0 h 5416094"/>
              <a:gd name="connsiteX13" fmla="*/ 8681579 w 10515600"/>
              <a:gd name="connsiteY13" fmla="*/ 0 h 5416094"/>
              <a:gd name="connsiteX14" fmla="*/ 9612900 w 10515600"/>
              <a:gd name="connsiteY14" fmla="*/ 0 h 5416094"/>
              <a:gd name="connsiteX15" fmla="*/ 10515600 w 10515600"/>
              <a:gd name="connsiteY15" fmla="*/ 902700 h 5416094"/>
              <a:gd name="connsiteX16" fmla="*/ 10515600 w 10515600"/>
              <a:gd name="connsiteY16" fmla="*/ 1504482 h 5416094"/>
              <a:gd name="connsiteX17" fmla="*/ 10515600 w 10515600"/>
              <a:gd name="connsiteY17" fmla="*/ 2178479 h 5416094"/>
              <a:gd name="connsiteX18" fmla="*/ 10515600 w 10515600"/>
              <a:gd name="connsiteY18" fmla="*/ 2780261 h 5416094"/>
              <a:gd name="connsiteX19" fmla="*/ 10515600 w 10515600"/>
              <a:gd name="connsiteY19" fmla="*/ 3273722 h 5416094"/>
              <a:gd name="connsiteX20" fmla="*/ 10515600 w 10515600"/>
              <a:gd name="connsiteY20" fmla="*/ 3803291 h 5416094"/>
              <a:gd name="connsiteX21" fmla="*/ 10515600 w 10515600"/>
              <a:gd name="connsiteY21" fmla="*/ 4513394 h 5416094"/>
              <a:gd name="connsiteX22" fmla="*/ 9612900 w 10515600"/>
              <a:gd name="connsiteY22" fmla="*/ 5416094 h 5416094"/>
              <a:gd name="connsiteX23" fmla="*/ 9117089 w 10515600"/>
              <a:gd name="connsiteY23" fmla="*/ 5416094 h 5416094"/>
              <a:gd name="connsiteX24" fmla="*/ 8708379 w 10515600"/>
              <a:gd name="connsiteY24" fmla="*/ 5416094 h 5416094"/>
              <a:gd name="connsiteX25" fmla="*/ 8299670 w 10515600"/>
              <a:gd name="connsiteY25" fmla="*/ 5416094 h 5416094"/>
              <a:gd name="connsiteX26" fmla="*/ 7629654 w 10515600"/>
              <a:gd name="connsiteY26" fmla="*/ 5416094 h 5416094"/>
              <a:gd name="connsiteX27" fmla="*/ 7133843 w 10515600"/>
              <a:gd name="connsiteY27" fmla="*/ 5416094 h 5416094"/>
              <a:gd name="connsiteX28" fmla="*/ 6376726 w 10515600"/>
              <a:gd name="connsiteY28" fmla="*/ 5416094 h 5416094"/>
              <a:gd name="connsiteX29" fmla="*/ 5880914 w 10515600"/>
              <a:gd name="connsiteY29" fmla="*/ 5416094 h 5416094"/>
              <a:gd name="connsiteX30" fmla="*/ 5123797 w 10515600"/>
              <a:gd name="connsiteY30" fmla="*/ 5416094 h 5416094"/>
              <a:gd name="connsiteX31" fmla="*/ 4715088 w 10515600"/>
              <a:gd name="connsiteY31" fmla="*/ 5416094 h 5416094"/>
              <a:gd name="connsiteX32" fmla="*/ 3957970 w 10515600"/>
              <a:gd name="connsiteY32" fmla="*/ 5416094 h 5416094"/>
              <a:gd name="connsiteX33" fmla="*/ 3462159 w 10515600"/>
              <a:gd name="connsiteY33" fmla="*/ 5416094 h 5416094"/>
              <a:gd name="connsiteX34" fmla="*/ 3053449 w 10515600"/>
              <a:gd name="connsiteY34" fmla="*/ 5416094 h 5416094"/>
              <a:gd name="connsiteX35" fmla="*/ 2557638 w 10515600"/>
              <a:gd name="connsiteY35" fmla="*/ 5416094 h 5416094"/>
              <a:gd name="connsiteX36" fmla="*/ 1800521 w 10515600"/>
              <a:gd name="connsiteY36" fmla="*/ 5416094 h 5416094"/>
              <a:gd name="connsiteX37" fmla="*/ 902700 w 10515600"/>
              <a:gd name="connsiteY37" fmla="*/ 5416094 h 5416094"/>
              <a:gd name="connsiteX38" fmla="*/ 0 w 10515600"/>
              <a:gd name="connsiteY38" fmla="*/ 4513394 h 5416094"/>
              <a:gd name="connsiteX39" fmla="*/ 0 w 10515600"/>
              <a:gd name="connsiteY39" fmla="*/ 3911612 h 5416094"/>
              <a:gd name="connsiteX40" fmla="*/ 0 w 10515600"/>
              <a:gd name="connsiteY40" fmla="*/ 3309829 h 5416094"/>
              <a:gd name="connsiteX41" fmla="*/ 0 w 10515600"/>
              <a:gd name="connsiteY41" fmla="*/ 2780261 h 5416094"/>
              <a:gd name="connsiteX42" fmla="*/ 0 w 10515600"/>
              <a:gd name="connsiteY42" fmla="*/ 2106265 h 5416094"/>
              <a:gd name="connsiteX43" fmla="*/ 0 w 10515600"/>
              <a:gd name="connsiteY43" fmla="*/ 1504482 h 5416094"/>
              <a:gd name="connsiteX44" fmla="*/ 0 w 10515600"/>
              <a:gd name="connsiteY44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515600" h="5416094" extrusionOk="0">
                <a:moveTo>
                  <a:pt x="0" y="902700"/>
                </a:moveTo>
                <a:cubicBezTo>
                  <a:pt x="-57306" y="368805"/>
                  <a:pt x="305054" y="37193"/>
                  <a:pt x="902700" y="0"/>
                </a:cubicBezTo>
                <a:cubicBezTo>
                  <a:pt x="1280419" y="-35006"/>
                  <a:pt x="1407743" y="-35339"/>
                  <a:pt x="1746919" y="0"/>
                </a:cubicBezTo>
                <a:cubicBezTo>
                  <a:pt x="2086095" y="35339"/>
                  <a:pt x="2146539" y="-12333"/>
                  <a:pt x="2329833" y="0"/>
                </a:cubicBezTo>
                <a:cubicBezTo>
                  <a:pt x="2513127" y="12333"/>
                  <a:pt x="2706706" y="12952"/>
                  <a:pt x="2825644" y="0"/>
                </a:cubicBezTo>
                <a:cubicBezTo>
                  <a:pt x="2944582" y="-12952"/>
                  <a:pt x="3420817" y="-27100"/>
                  <a:pt x="3582762" y="0"/>
                </a:cubicBezTo>
                <a:cubicBezTo>
                  <a:pt x="3744707" y="27100"/>
                  <a:pt x="4023584" y="-9167"/>
                  <a:pt x="4165675" y="0"/>
                </a:cubicBezTo>
                <a:cubicBezTo>
                  <a:pt x="4307766" y="9167"/>
                  <a:pt x="4770188" y="27031"/>
                  <a:pt x="5009894" y="0"/>
                </a:cubicBezTo>
                <a:cubicBezTo>
                  <a:pt x="5249600" y="-27031"/>
                  <a:pt x="5349881" y="-194"/>
                  <a:pt x="5505706" y="0"/>
                </a:cubicBezTo>
                <a:cubicBezTo>
                  <a:pt x="5661531" y="194"/>
                  <a:pt x="6129254" y="-29363"/>
                  <a:pt x="6349925" y="0"/>
                </a:cubicBezTo>
                <a:cubicBezTo>
                  <a:pt x="6570596" y="29363"/>
                  <a:pt x="6581199" y="-14617"/>
                  <a:pt x="6758634" y="0"/>
                </a:cubicBezTo>
                <a:cubicBezTo>
                  <a:pt x="6936069" y="14617"/>
                  <a:pt x="7246491" y="25675"/>
                  <a:pt x="7428650" y="0"/>
                </a:cubicBezTo>
                <a:cubicBezTo>
                  <a:pt x="7610809" y="-25675"/>
                  <a:pt x="7825190" y="-17078"/>
                  <a:pt x="8098665" y="0"/>
                </a:cubicBezTo>
                <a:cubicBezTo>
                  <a:pt x="8372141" y="17078"/>
                  <a:pt x="8559625" y="-21568"/>
                  <a:pt x="8681579" y="0"/>
                </a:cubicBezTo>
                <a:cubicBezTo>
                  <a:pt x="8803533" y="21568"/>
                  <a:pt x="9307226" y="-46066"/>
                  <a:pt x="9612900" y="0"/>
                </a:cubicBezTo>
                <a:cubicBezTo>
                  <a:pt x="10119954" y="-10560"/>
                  <a:pt x="10418674" y="366684"/>
                  <a:pt x="10515600" y="902700"/>
                </a:cubicBezTo>
                <a:cubicBezTo>
                  <a:pt x="10494548" y="1140809"/>
                  <a:pt x="10524881" y="1252168"/>
                  <a:pt x="10515600" y="1504482"/>
                </a:cubicBezTo>
                <a:cubicBezTo>
                  <a:pt x="10506319" y="1756796"/>
                  <a:pt x="10494309" y="1995078"/>
                  <a:pt x="10515600" y="2178479"/>
                </a:cubicBezTo>
                <a:cubicBezTo>
                  <a:pt x="10536891" y="2361880"/>
                  <a:pt x="10522845" y="2487483"/>
                  <a:pt x="10515600" y="2780261"/>
                </a:cubicBezTo>
                <a:cubicBezTo>
                  <a:pt x="10508355" y="3073039"/>
                  <a:pt x="10533694" y="3138252"/>
                  <a:pt x="10515600" y="3273722"/>
                </a:cubicBezTo>
                <a:cubicBezTo>
                  <a:pt x="10497506" y="3409192"/>
                  <a:pt x="10514952" y="3569910"/>
                  <a:pt x="10515600" y="3803291"/>
                </a:cubicBezTo>
                <a:cubicBezTo>
                  <a:pt x="10516248" y="4036672"/>
                  <a:pt x="10499126" y="4317688"/>
                  <a:pt x="10515600" y="4513394"/>
                </a:cubicBezTo>
                <a:cubicBezTo>
                  <a:pt x="10585499" y="4997151"/>
                  <a:pt x="10115437" y="5453981"/>
                  <a:pt x="9612900" y="5416094"/>
                </a:cubicBezTo>
                <a:cubicBezTo>
                  <a:pt x="9473271" y="5418358"/>
                  <a:pt x="9316384" y="5423764"/>
                  <a:pt x="9117089" y="5416094"/>
                </a:cubicBezTo>
                <a:cubicBezTo>
                  <a:pt x="8917794" y="5408424"/>
                  <a:pt x="8902141" y="5433256"/>
                  <a:pt x="8708379" y="5416094"/>
                </a:cubicBezTo>
                <a:cubicBezTo>
                  <a:pt x="8514617" y="5398933"/>
                  <a:pt x="8454700" y="5422387"/>
                  <a:pt x="8299670" y="5416094"/>
                </a:cubicBezTo>
                <a:cubicBezTo>
                  <a:pt x="8144640" y="5409801"/>
                  <a:pt x="7907022" y="5398388"/>
                  <a:pt x="7629654" y="5416094"/>
                </a:cubicBezTo>
                <a:cubicBezTo>
                  <a:pt x="7352286" y="5433800"/>
                  <a:pt x="7244777" y="5409877"/>
                  <a:pt x="7133843" y="5416094"/>
                </a:cubicBezTo>
                <a:cubicBezTo>
                  <a:pt x="7022909" y="5422311"/>
                  <a:pt x="6748865" y="5379753"/>
                  <a:pt x="6376726" y="5416094"/>
                </a:cubicBezTo>
                <a:cubicBezTo>
                  <a:pt x="6004587" y="5452435"/>
                  <a:pt x="5991442" y="5438860"/>
                  <a:pt x="5880914" y="5416094"/>
                </a:cubicBezTo>
                <a:cubicBezTo>
                  <a:pt x="5770386" y="5393328"/>
                  <a:pt x="5294303" y="5440618"/>
                  <a:pt x="5123797" y="5416094"/>
                </a:cubicBezTo>
                <a:cubicBezTo>
                  <a:pt x="4953291" y="5391570"/>
                  <a:pt x="4828705" y="5430421"/>
                  <a:pt x="4715088" y="5416094"/>
                </a:cubicBezTo>
                <a:cubicBezTo>
                  <a:pt x="4601471" y="5401767"/>
                  <a:pt x="4227806" y="5381491"/>
                  <a:pt x="3957970" y="5416094"/>
                </a:cubicBezTo>
                <a:cubicBezTo>
                  <a:pt x="3688134" y="5450697"/>
                  <a:pt x="3670638" y="5425309"/>
                  <a:pt x="3462159" y="5416094"/>
                </a:cubicBezTo>
                <a:cubicBezTo>
                  <a:pt x="3253680" y="5406879"/>
                  <a:pt x="3167443" y="5432031"/>
                  <a:pt x="3053449" y="5416094"/>
                </a:cubicBezTo>
                <a:cubicBezTo>
                  <a:pt x="2939455" y="5400158"/>
                  <a:pt x="2701485" y="5433995"/>
                  <a:pt x="2557638" y="5416094"/>
                </a:cubicBezTo>
                <a:cubicBezTo>
                  <a:pt x="2413791" y="5398193"/>
                  <a:pt x="2168647" y="5424510"/>
                  <a:pt x="1800521" y="5416094"/>
                </a:cubicBezTo>
                <a:cubicBezTo>
                  <a:pt x="1432395" y="5407678"/>
                  <a:pt x="1261364" y="5454497"/>
                  <a:pt x="902700" y="5416094"/>
                </a:cubicBezTo>
                <a:cubicBezTo>
                  <a:pt x="519468" y="5419760"/>
                  <a:pt x="63003" y="5077223"/>
                  <a:pt x="0" y="4513394"/>
                </a:cubicBezTo>
                <a:cubicBezTo>
                  <a:pt x="-20265" y="4243495"/>
                  <a:pt x="27650" y="4053844"/>
                  <a:pt x="0" y="3911612"/>
                </a:cubicBezTo>
                <a:cubicBezTo>
                  <a:pt x="-27650" y="3769380"/>
                  <a:pt x="24988" y="3469350"/>
                  <a:pt x="0" y="3309829"/>
                </a:cubicBezTo>
                <a:cubicBezTo>
                  <a:pt x="-24988" y="3150308"/>
                  <a:pt x="-16973" y="2933511"/>
                  <a:pt x="0" y="2780261"/>
                </a:cubicBezTo>
                <a:cubicBezTo>
                  <a:pt x="16973" y="2627011"/>
                  <a:pt x="-11552" y="2315258"/>
                  <a:pt x="0" y="2106265"/>
                </a:cubicBezTo>
                <a:cubicBezTo>
                  <a:pt x="11552" y="1897272"/>
                  <a:pt x="-9167" y="1726905"/>
                  <a:pt x="0" y="1504482"/>
                </a:cubicBezTo>
                <a:cubicBezTo>
                  <a:pt x="9167" y="1282059"/>
                  <a:pt x="10972" y="1160784"/>
                  <a:pt x="0" y="902700"/>
                </a:cubicBezTo>
                <a:close/>
              </a:path>
            </a:pathLst>
          </a:custGeom>
          <a:noFill/>
          <a:ln w="60325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839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6D0B9-9B0B-4381-90E6-A34EBFA41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COMPARATIVES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01EC8-79F5-465A-9822-F7C6DBBA634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2400" b="1" dirty="0">
                <a:ea typeface="+mn-lt"/>
                <a:cs typeface="+mn-lt"/>
              </a:rPr>
              <a:t>Monosyllabic adj + -ER 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>
                <a:ea typeface="+mn-lt"/>
                <a:cs typeface="+mn-lt"/>
              </a:rPr>
              <a:t>ex. tall = taller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>
                <a:ea typeface="+mn-lt"/>
                <a:cs typeface="+mn-lt"/>
              </a:rPr>
              <a:t>!!!! ex. Nice = nicer _ big = bigger (double consonant if adj ends with vowel and consonant) BUT neat = neater (no double consonant with 2 vowels)</a:t>
            </a:r>
            <a:endParaRPr lang="en-US" sz="2400" dirty="0"/>
          </a:p>
          <a:p>
            <a:r>
              <a:rPr lang="en-US" sz="2400" b="1" dirty="0">
                <a:ea typeface="+mn-lt"/>
                <a:cs typeface="+mn-lt"/>
              </a:rPr>
              <a:t>Disyllabic adj + -ER or MORE + adj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>
                <a:ea typeface="+mn-lt"/>
                <a:cs typeface="+mn-lt"/>
              </a:rPr>
              <a:t>ex. heavy = heavier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>
                <a:ea typeface="+mn-lt"/>
                <a:cs typeface="+mn-lt"/>
              </a:rPr>
              <a:t>ex. narrow = narrower / more narrow (adj ending in -ow, -le, </a:t>
            </a:r>
            <a:r>
              <a:rPr lang="en-US" b="1" dirty="0">
                <a:ea typeface="+mn-lt"/>
                <a:cs typeface="+mn-lt"/>
              </a:rPr>
              <a:t>-er)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5E42EE-049B-4EE7-A6DA-F8EDBF99CFA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b="1" dirty="0">
                <a:ea typeface="+mn-lt"/>
                <a:cs typeface="+mn-lt"/>
              </a:rPr>
              <a:t>MORE + more syllables adj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ea typeface="+mn-lt"/>
                <a:cs typeface="+mn-lt"/>
              </a:rPr>
              <a:t>ex. careful = more careful </a:t>
            </a:r>
            <a:endParaRPr lang="en-US"/>
          </a:p>
          <a:p>
            <a:r>
              <a:rPr lang="en-US" b="1" dirty="0">
                <a:ea typeface="+mn-lt"/>
                <a:cs typeface="+mn-lt"/>
              </a:rPr>
              <a:t>Introduce the second element of comparison with THAN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ea typeface="+mn-lt"/>
                <a:cs typeface="+mn-lt"/>
              </a:rPr>
              <a:t>ex. I'm happier than him (</a:t>
            </a:r>
            <a:r>
              <a:rPr lang="en-US" b="1" u="sng" dirty="0">
                <a:ea typeface="+mn-lt"/>
                <a:cs typeface="+mn-lt"/>
              </a:rPr>
              <a:t>object pronoun</a:t>
            </a:r>
            <a:r>
              <a:rPr lang="en-US" b="1" dirty="0">
                <a:ea typeface="+mn-lt"/>
                <a:cs typeface="+mn-lt"/>
              </a:rPr>
              <a:t> after than)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053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E5D7F-6F97-49DF-9650-C698B0CFC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SUPERLATIVES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EAB10-5C7D-4ACD-B9BF-7475AEF1BCF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b="1">
                <a:ea typeface="+mn-lt"/>
                <a:cs typeface="+mn-lt"/>
              </a:rPr>
              <a:t>Monosyllabic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>
                <a:ea typeface="+mn-lt"/>
                <a:cs typeface="+mn-lt"/>
              </a:rPr>
              <a:t>adj + -EST ex. tall = tallest</a:t>
            </a:r>
            <a:endParaRPr lang="en-US">
              <a:ea typeface="+mn-lt"/>
              <a:cs typeface="+mn-lt"/>
            </a:endParaRPr>
          </a:p>
          <a:p>
            <a:r>
              <a:rPr lang="en-US" b="1" dirty="0">
                <a:ea typeface="+mn-lt"/>
                <a:cs typeface="+mn-lt"/>
              </a:rPr>
              <a:t>!!!! ex. Nice = nicest _ big = biggest (double consonant if adj ends with vowel and consonant) BUT neat = neatest (no double consonant with 2 vowels)</a:t>
            </a:r>
            <a:endParaRPr lang="en-US" dirty="0"/>
          </a:p>
          <a:p>
            <a:r>
              <a:rPr lang="en-US" b="1" dirty="0">
                <a:ea typeface="+mn-lt"/>
                <a:cs typeface="+mn-lt"/>
              </a:rPr>
              <a:t>Disyllabic adj + -EST or THE MOST + adj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ea typeface="+mn-lt"/>
                <a:cs typeface="+mn-lt"/>
              </a:rPr>
              <a:t>ex. heavy = heaviest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ea typeface="+mn-lt"/>
                <a:cs typeface="+mn-lt"/>
              </a:rPr>
              <a:t>ex. narrow = narrowest / the most narrow (adj ending in -ow, -le, -er)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842B6B-2798-4E6A-9C5B-84B464445C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b="1" dirty="0">
                <a:ea typeface="+mn-lt"/>
                <a:cs typeface="+mn-lt"/>
              </a:rPr>
              <a:t>THE MOST + more syllables adj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ea typeface="+mn-lt"/>
                <a:cs typeface="+mn-lt"/>
              </a:rPr>
              <a:t>ex. careful = the most careful </a:t>
            </a:r>
            <a:endParaRPr lang="en-US"/>
          </a:p>
          <a:p>
            <a:r>
              <a:rPr lang="en-US" dirty="0" err="1">
                <a:ea typeface="+mn-lt"/>
                <a:cs typeface="+mn-lt"/>
              </a:rPr>
              <a:t>l</a:t>
            </a:r>
            <a:r>
              <a:rPr lang="en-US" b="1" dirty="0" err="1">
                <a:ea typeface="+mn-lt"/>
                <a:cs typeface="+mn-lt"/>
              </a:rPr>
              <a:t>ntroduced</a:t>
            </a:r>
            <a:r>
              <a:rPr lang="en-US" b="1" dirty="0">
                <a:ea typeface="+mn-lt"/>
                <a:cs typeface="+mn-lt"/>
              </a:rPr>
              <a:t> always by THE. Followed by OF (= comparison with a group) or IN (= comparison with a place)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ea typeface="+mn-lt"/>
                <a:cs typeface="+mn-lt"/>
              </a:rPr>
              <a:t>ex. I'm the happiest man in the world / of this office.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670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C5A334-D7E4-4D5A-A147-114583B79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/>
            <a:r>
              <a:rPr lang="en-US" sz="7200"/>
              <a:t>IRREGULARITIES</a:t>
            </a:r>
          </a:p>
        </p:txBody>
      </p:sp>
      <p:sp>
        <p:nvSpPr>
          <p:cNvPr id="11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79B16"/>
          </a:solidFill>
          <a:ln w="34925">
            <a:solidFill>
              <a:srgbClr val="C79B16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FE7AB78-A980-4340-A910-C235E502F4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0868816"/>
              </p:ext>
            </p:extLst>
          </p:nvPr>
        </p:nvGraphicFramePr>
        <p:xfrm>
          <a:off x="836341" y="2351864"/>
          <a:ext cx="10153323" cy="4102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9353">
                  <a:extLst>
                    <a:ext uri="{9D8B030D-6E8A-4147-A177-3AD203B41FA5}">
                      <a16:colId xmlns:a16="http://schemas.microsoft.com/office/drawing/2014/main" val="1217032685"/>
                    </a:ext>
                  </a:extLst>
                </a:gridCol>
                <a:gridCol w="4154133">
                  <a:extLst>
                    <a:ext uri="{9D8B030D-6E8A-4147-A177-3AD203B41FA5}">
                      <a16:colId xmlns:a16="http://schemas.microsoft.com/office/drawing/2014/main" val="3141636144"/>
                    </a:ext>
                  </a:extLst>
                </a:gridCol>
                <a:gridCol w="3779837">
                  <a:extLst>
                    <a:ext uri="{9D8B030D-6E8A-4147-A177-3AD203B41FA5}">
                      <a16:colId xmlns:a16="http://schemas.microsoft.com/office/drawing/2014/main" val="361798412"/>
                    </a:ext>
                  </a:extLst>
                </a:gridCol>
              </a:tblGrid>
              <a:tr h="561174">
                <a:tc>
                  <a:txBody>
                    <a:bodyPr/>
                    <a:lstStyle/>
                    <a:p>
                      <a:r>
                        <a:rPr lang="en-US" sz="2800" dirty="0"/>
                        <a:t>ADJ/ADV</a:t>
                      </a:r>
                    </a:p>
                  </a:txBody>
                  <a:tcPr marL="167257" marR="167257" marT="83628" marB="83628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COMPARATIVE</a:t>
                      </a:r>
                    </a:p>
                  </a:txBody>
                  <a:tcPr marL="167257" marR="167257" marT="83628" marB="83628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SUPERLATIVE</a:t>
                      </a:r>
                    </a:p>
                  </a:txBody>
                  <a:tcPr marL="167257" marR="167257" marT="83628" marB="83628"/>
                </a:tc>
                <a:extLst>
                  <a:ext uri="{0D108BD9-81ED-4DB2-BD59-A6C34878D82A}">
                    <a16:rowId xmlns:a16="http://schemas.microsoft.com/office/drawing/2014/main" val="1975275659"/>
                  </a:ext>
                </a:extLst>
              </a:tr>
              <a:tr h="3509022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i="0" u="none" strike="noStrike" noProof="0" dirty="0">
                          <a:solidFill>
                            <a:schemeClr val="tx1"/>
                          </a:solidFill>
                          <a:latin typeface="The Hand"/>
                        </a:rPr>
                        <a:t>Good / well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i="0" u="none" strike="noStrike" noProof="0" dirty="0">
                          <a:solidFill>
                            <a:schemeClr val="tx1"/>
                          </a:solidFill>
                          <a:latin typeface="The Hand"/>
                        </a:rPr>
                        <a:t>Bad / badly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i="0" u="none" strike="noStrike" noProof="0" dirty="0">
                          <a:solidFill>
                            <a:schemeClr val="tx1"/>
                          </a:solidFill>
                        </a:rPr>
                        <a:t>Far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i="0" u="none" strike="noStrike" noProof="0" dirty="0">
                          <a:solidFill>
                            <a:schemeClr val="tx1"/>
                          </a:solidFill>
                        </a:rPr>
                        <a:t>Old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167257" marR="167257" marT="83628" marB="83628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i="0" u="none" strike="noStrike" noProof="0" dirty="0">
                          <a:solidFill>
                            <a:schemeClr val="tx1"/>
                          </a:solidFill>
                          <a:latin typeface="The Hand"/>
                        </a:rPr>
                        <a:t>Better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i="0" u="none" strike="noStrike" noProof="0" dirty="0">
                          <a:solidFill>
                            <a:schemeClr val="tx1"/>
                          </a:solidFill>
                          <a:latin typeface="The Hand"/>
                        </a:rPr>
                        <a:t>Worse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i="0" u="none" strike="noStrike" noProof="0" dirty="0">
                          <a:solidFill>
                            <a:schemeClr val="tx1"/>
                          </a:solidFill>
                          <a:latin typeface="The Hand"/>
                        </a:rPr>
                        <a:t>Farther / further (= </a:t>
                      </a:r>
                      <a:r>
                        <a:rPr lang="en-US" sz="2800" b="1" i="0" u="none" strike="noStrike" noProof="0" dirty="0" err="1">
                          <a:solidFill>
                            <a:schemeClr val="tx1"/>
                          </a:solidFill>
                          <a:latin typeface="The Hand"/>
                        </a:rPr>
                        <a:t>ulteriore</a:t>
                      </a:r>
                      <a:r>
                        <a:rPr lang="en-US" sz="2800" b="1" i="0" u="none" strike="noStrike" noProof="0" dirty="0">
                          <a:solidFill>
                            <a:schemeClr val="tx1"/>
                          </a:solidFill>
                          <a:latin typeface="The Hand"/>
                        </a:rPr>
                        <a:t>)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i="0" u="none" strike="noStrike" noProof="0" dirty="0">
                          <a:solidFill>
                            <a:schemeClr val="tx1"/>
                          </a:solidFill>
                          <a:latin typeface="The Hand"/>
                        </a:rPr>
                        <a:t>Older (+ than) / elder (= </a:t>
                      </a:r>
                      <a:r>
                        <a:rPr lang="en-US" sz="2800" b="1" i="0" u="none" strike="noStrike" noProof="0" dirty="0" err="1">
                          <a:solidFill>
                            <a:schemeClr val="tx1"/>
                          </a:solidFill>
                          <a:latin typeface="The Hand"/>
                        </a:rPr>
                        <a:t>relathionships</a:t>
                      </a:r>
                      <a:r>
                        <a:rPr lang="en-US" sz="2800" b="1" i="0" u="none" strike="noStrike" noProof="0" dirty="0">
                          <a:solidFill>
                            <a:schemeClr val="tx1"/>
                          </a:solidFill>
                          <a:latin typeface="The Hand"/>
                        </a:rPr>
                        <a:t>)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167257" marR="167257" marT="83628" marB="83628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i="0" u="none" strike="noStrike" noProof="0" dirty="0">
                          <a:solidFill>
                            <a:schemeClr val="tx1"/>
                          </a:solidFill>
                          <a:latin typeface="The Hand"/>
                        </a:rPr>
                        <a:t>The best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i="0" u="none" strike="noStrike" noProof="0" dirty="0">
                          <a:solidFill>
                            <a:schemeClr val="tx1"/>
                          </a:solidFill>
                          <a:latin typeface="The Hand"/>
                        </a:rPr>
                        <a:t>The worst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i="0" u="none" strike="noStrike" noProof="0" dirty="0">
                          <a:solidFill>
                            <a:schemeClr val="tx1"/>
                          </a:solidFill>
                          <a:latin typeface="The Hand"/>
                        </a:rPr>
                        <a:t>The farthest / furthest (= </a:t>
                      </a:r>
                      <a:r>
                        <a:rPr lang="en-US" sz="2800" b="1" i="0" u="none" strike="noStrike" noProof="0" dirty="0" err="1">
                          <a:solidFill>
                            <a:schemeClr val="tx1"/>
                          </a:solidFill>
                          <a:latin typeface="The Hand"/>
                        </a:rPr>
                        <a:t>l'estremo</a:t>
                      </a:r>
                      <a:r>
                        <a:rPr lang="en-US" sz="2800" b="1" i="0" u="none" strike="noStrike" noProof="0" dirty="0">
                          <a:solidFill>
                            <a:schemeClr val="tx1"/>
                          </a:solidFill>
                          <a:latin typeface="The Hand"/>
                        </a:rPr>
                        <a:t>)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i="0" u="none" strike="noStrike" noProof="0" dirty="0">
                          <a:solidFill>
                            <a:schemeClr val="tx1"/>
                          </a:solidFill>
                          <a:latin typeface="The Hand"/>
                        </a:rPr>
                        <a:t>The oldest / eldest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167257" marR="167257" marT="83628" marB="83628"/>
                </a:tc>
                <a:extLst>
                  <a:ext uri="{0D108BD9-81ED-4DB2-BD59-A6C34878D82A}">
                    <a16:rowId xmlns:a16="http://schemas.microsoft.com/office/drawing/2014/main" val="233054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029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49E6A1-290D-4D36-B885-A82455C19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en-US" sz="5600"/>
              <a:t>(NOT) AS...AS...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C79B16"/>
          </a:solidFill>
          <a:ln w="41275" cap="rnd">
            <a:solidFill>
              <a:srgbClr val="C79B16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BCDA4-5AD4-4F27-AC5B-396FB7948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6842" y="405955"/>
            <a:ext cx="6052158" cy="6162220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>
              <a:lnSpc>
                <a:spcPct val="100000"/>
              </a:lnSpc>
              <a:buNone/>
            </a:pPr>
            <a:r>
              <a:rPr lang="en-US" b="1" dirty="0">
                <a:ea typeface="+mn-lt"/>
                <a:cs typeface="+mn-lt"/>
              </a:rPr>
              <a:t>(NOT) as + adj/adv + as + X</a:t>
            </a:r>
            <a:endParaRPr lang="en-US"/>
          </a:p>
          <a:p>
            <a:pPr>
              <a:lnSpc>
                <a:spcPct val="100000"/>
              </a:lnSpc>
              <a:buNone/>
            </a:pPr>
            <a:r>
              <a:rPr lang="en-US" b="1" dirty="0">
                <a:ea typeface="+mn-lt"/>
                <a:cs typeface="+mn-lt"/>
              </a:rPr>
              <a:t>ex. I'm not as tall as Paul.</a:t>
            </a:r>
            <a:endParaRPr lang="en-US"/>
          </a:p>
          <a:p>
            <a:pPr>
              <a:lnSpc>
                <a:spcPct val="100000"/>
              </a:lnSpc>
              <a:buNone/>
            </a:pPr>
            <a:r>
              <a:rPr lang="en-US" b="1" dirty="0">
                <a:ea typeface="+mn-lt"/>
                <a:cs typeface="+mn-lt"/>
              </a:rPr>
              <a:t>ex. They don't run as fast as you do (= clause, not only terms).</a:t>
            </a:r>
            <a:endParaRPr lang="en-US"/>
          </a:p>
          <a:p>
            <a:pPr>
              <a:lnSpc>
                <a:spcPct val="100000"/>
              </a:lnSpc>
              <a:buNone/>
            </a:pPr>
            <a:r>
              <a:rPr lang="en-US" b="1" dirty="0">
                <a:ea typeface="+mn-lt"/>
                <a:cs typeface="+mn-lt"/>
              </a:rPr>
              <a:t>ex. Ruby is as beautiful as him (= object pronoun).</a:t>
            </a:r>
            <a:endParaRPr lang="en-US"/>
          </a:p>
          <a:p>
            <a:pPr>
              <a:lnSpc>
                <a:spcPct val="100000"/>
              </a:lnSpc>
              <a:buNone/>
            </a:pPr>
            <a:r>
              <a:rPr lang="en-US" b="1" dirty="0">
                <a:ea typeface="+mn-lt"/>
                <a:cs typeface="+mn-lt"/>
              </a:rPr>
              <a:t>ex. Karen's results are as good as yours / Bob's (possessive pronoun or Saxon genitive)</a:t>
            </a:r>
            <a:endParaRPr lang="en-US"/>
          </a:p>
          <a:p>
            <a:pPr>
              <a:lnSpc>
                <a:spcPct val="100000"/>
              </a:lnSpc>
              <a:buNone/>
            </a:pPr>
            <a:r>
              <a:rPr lang="en-US" b="1" dirty="0">
                <a:ea typeface="+mn-lt"/>
                <a:cs typeface="+mn-lt"/>
              </a:rPr>
              <a:t>As much/many... as</a:t>
            </a:r>
            <a:endParaRPr lang="en-US"/>
          </a:p>
          <a:p>
            <a:pPr>
              <a:lnSpc>
                <a:spcPct val="100000"/>
              </a:lnSpc>
              <a:buNone/>
            </a:pPr>
            <a:r>
              <a:rPr lang="en-US" b="1" dirty="0">
                <a:ea typeface="+mn-lt"/>
                <a:cs typeface="+mn-lt"/>
              </a:rPr>
              <a:t>ex. I earn as much money as him.</a:t>
            </a:r>
            <a:endParaRPr lang="en-US"/>
          </a:p>
          <a:p>
            <a:pPr>
              <a:lnSpc>
                <a:spcPct val="100000"/>
              </a:lnSpc>
              <a:buNone/>
            </a:pPr>
            <a:r>
              <a:rPr lang="en-US" b="1" dirty="0">
                <a:ea typeface="+mn-lt"/>
                <a:cs typeface="+mn-lt"/>
              </a:rPr>
              <a:t>Modified by Nearly</a:t>
            </a:r>
            <a:endParaRPr lang="en-US"/>
          </a:p>
          <a:p>
            <a:pPr>
              <a:lnSpc>
                <a:spcPct val="100000"/>
              </a:lnSpc>
              <a:buNone/>
            </a:pPr>
            <a:r>
              <a:rPr lang="en-US" b="1" dirty="0">
                <a:ea typeface="+mn-lt"/>
                <a:cs typeface="+mn-lt"/>
              </a:rPr>
              <a:t>ex. The remake isn't nearly as interesting as the original film.</a:t>
            </a:r>
            <a:endParaRPr lang="en-US"/>
          </a:p>
          <a:p>
            <a:pPr marL="0" indent="0">
              <a:lnSpc>
                <a:spcPct val="100000"/>
              </a:lnSpc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01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6885F-DFBB-4CFE-B91D-92BAC5F93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LESS &amp; THE LEAST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F7D79-DBF9-408C-849E-7F417D004DF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ea typeface="+mn-lt"/>
                <a:cs typeface="+mn-lt"/>
              </a:rPr>
              <a:t>Comparative : Less than + adj/adv</a:t>
            </a:r>
            <a:endParaRPr lang="en-US" b="1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>
                <a:ea typeface="+mn-lt"/>
                <a:cs typeface="+mn-lt"/>
              </a:rPr>
              <a:t>ex. English is less difficult than Chinese.</a:t>
            </a:r>
            <a:endParaRPr lang="en-US" b="1"/>
          </a:p>
          <a:p>
            <a:pPr>
              <a:buNone/>
            </a:pPr>
            <a:r>
              <a:rPr lang="en-US" b="1" dirty="0">
                <a:ea typeface="+mn-lt"/>
                <a:cs typeface="+mn-lt"/>
              </a:rPr>
              <a:t>ex. Paul drives less carefully than her.</a:t>
            </a:r>
            <a:endParaRPr lang="en-US" b="1"/>
          </a:p>
          <a:p>
            <a:pPr>
              <a:buNone/>
            </a:pPr>
            <a:r>
              <a:rPr lang="en-US" b="1" dirty="0">
                <a:ea typeface="+mn-lt"/>
                <a:cs typeface="+mn-lt"/>
              </a:rPr>
              <a:t>Modified by much, far, a great/good deal, a lot, a bit, a little, slightly</a:t>
            </a:r>
            <a:endParaRPr lang="en-US" b="1"/>
          </a:p>
          <a:p>
            <a:pPr>
              <a:buNone/>
            </a:pPr>
            <a:r>
              <a:rPr lang="en-US" b="1" dirty="0">
                <a:ea typeface="+mn-lt"/>
                <a:cs typeface="+mn-lt"/>
              </a:rPr>
              <a:t>ex. The remake is much less interesting than the original film.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F3E65-580F-410D-B031-0A09160CBC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>
              <a:buNone/>
            </a:pPr>
            <a:r>
              <a:rPr lang="en-US" b="1" dirty="0">
                <a:solidFill>
                  <a:schemeClr val="accent6"/>
                </a:solidFill>
                <a:ea typeface="+mn-lt"/>
                <a:cs typeface="+mn-lt"/>
              </a:rPr>
              <a:t>Superlative : The least</a:t>
            </a:r>
            <a:endParaRPr lang="en-US" b="1">
              <a:solidFill>
                <a:schemeClr val="accent6"/>
              </a:solidFill>
            </a:endParaRPr>
          </a:p>
          <a:p>
            <a:pPr>
              <a:buNone/>
            </a:pPr>
            <a:r>
              <a:rPr lang="en-US" b="1" dirty="0">
                <a:ea typeface="+mn-lt"/>
                <a:cs typeface="+mn-lt"/>
              </a:rPr>
              <a:t>ex. It's the least interesting museum I've ever seen. 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320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E5433-579A-4C1F-B237-A4A709C54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MODIFYING COMPARATIVES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AAE8-CC42-44FC-8590-5D5A198344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pPr>
              <a:buNone/>
            </a:pPr>
            <a:r>
              <a:rPr lang="en-US" b="1" dirty="0">
                <a:ea typeface="+mn-lt"/>
                <a:cs typeface="+mn-lt"/>
              </a:rPr>
              <a:t>To </a:t>
            </a:r>
            <a:r>
              <a:rPr lang="en-US" b="1" dirty="0" err="1">
                <a:ea typeface="+mn-lt"/>
                <a:cs typeface="+mn-lt"/>
              </a:rPr>
              <a:t>strenghten</a:t>
            </a:r>
            <a:r>
              <a:rPr lang="en-US" b="1" dirty="0">
                <a:ea typeface="+mn-lt"/>
                <a:cs typeface="+mn-lt"/>
              </a:rPr>
              <a:t> a </a:t>
            </a:r>
            <a:r>
              <a:rPr lang="en-US" b="1" dirty="0">
                <a:solidFill>
                  <a:srgbClr val="0070C0"/>
                </a:solidFill>
                <a:ea typeface="+mn-lt"/>
                <a:cs typeface="+mn-lt"/>
              </a:rPr>
              <a:t>comparison: much, far, a great/good deal, a lot, even.</a:t>
            </a:r>
            <a:endParaRPr lang="en-US" b="1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>
                <a:ea typeface="+mn-lt"/>
                <a:cs typeface="+mn-lt"/>
              </a:rPr>
              <a:t>ex. An elk is a lot bigger than a deer.</a:t>
            </a:r>
            <a:endParaRPr lang="en-US" b="1" dirty="0"/>
          </a:p>
          <a:p>
            <a:pPr>
              <a:buNone/>
            </a:pPr>
            <a:r>
              <a:rPr lang="en-US" b="1" dirty="0">
                <a:ea typeface="+mn-lt"/>
                <a:cs typeface="+mn-lt"/>
              </a:rPr>
              <a:t>To </a:t>
            </a:r>
            <a:r>
              <a:rPr lang="en-US" b="1" dirty="0" err="1">
                <a:ea typeface="+mn-lt"/>
                <a:cs typeface="+mn-lt"/>
              </a:rPr>
              <a:t>strenghten</a:t>
            </a:r>
            <a:r>
              <a:rPr lang="en-US" b="1" dirty="0">
                <a:ea typeface="+mn-lt"/>
                <a:cs typeface="+mn-lt"/>
              </a:rPr>
              <a:t> a </a:t>
            </a:r>
            <a:r>
              <a:rPr lang="en-US" b="1" dirty="0">
                <a:solidFill>
                  <a:schemeClr val="accent6"/>
                </a:solidFill>
                <a:ea typeface="+mn-lt"/>
                <a:cs typeface="+mn-lt"/>
              </a:rPr>
              <a:t>superlative: by far.</a:t>
            </a:r>
            <a:endParaRPr lang="en-US" b="1">
              <a:solidFill>
                <a:schemeClr val="accent6"/>
              </a:solidFill>
            </a:endParaRPr>
          </a:p>
          <a:p>
            <a:pPr>
              <a:buNone/>
            </a:pPr>
            <a:r>
              <a:rPr lang="en-US" b="1" dirty="0">
                <a:ea typeface="+mn-lt"/>
                <a:cs typeface="+mn-lt"/>
              </a:rPr>
              <a:t>ex. He's by far the best student.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4801DF-49B2-4034-90F9-0123AE2D68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pPr>
              <a:buNone/>
            </a:pPr>
            <a:r>
              <a:rPr lang="en-US" b="1" dirty="0">
                <a:ea typeface="+mn-lt"/>
                <a:cs typeface="+mn-lt"/>
              </a:rPr>
              <a:t>To lessen a </a:t>
            </a:r>
            <a:r>
              <a:rPr lang="en-US" b="1" dirty="0">
                <a:solidFill>
                  <a:srgbClr val="0070C0"/>
                </a:solidFill>
                <a:ea typeface="+mn-lt"/>
                <a:cs typeface="+mn-lt"/>
              </a:rPr>
              <a:t>comparison: a bit, a little, slightly.</a:t>
            </a:r>
            <a:endParaRPr lang="en-US" b="1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>
                <a:ea typeface="+mn-lt"/>
                <a:cs typeface="+mn-lt"/>
              </a:rPr>
              <a:t>ex. Can you go a bit more slowly?</a:t>
            </a:r>
            <a:endParaRPr lang="en-US" b="1" dirty="0"/>
          </a:p>
          <a:p>
            <a:pPr>
              <a:buNone/>
            </a:pPr>
            <a:r>
              <a:rPr lang="en-US" b="1" dirty="0">
                <a:ea typeface="+mn-lt"/>
                <a:cs typeface="+mn-lt"/>
              </a:rPr>
              <a:t>"Sempre </a:t>
            </a:r>
            <a:r>
              <a:rPr lang="en-US" b="1" dirty="0" err="1">
                <a:ea typeface="+mn-lt"/>
                <a:cs typeface="+mn-lt"/>
              </a:rPr>
              <a:t>più</a:t>
            </a:r>
            <a:r>
              <a:rPr lang="en-US" b="1" dirty="0">
                <a:ea typeface="+mn-lt"/>
                <a:cs typeface="+mn-lt"/>
              </a:rPr>
              <a:t>” = repeat the comparative</a:t>
            </a:r>
            <a:endParaRPr lang="en-US" b="1"/>
          </a:p>
          <a:p>
            <a:pPr>
              <a:buNone/>
            </a:pPr>
            <a:r>
              <a:rPr lang="en-US" b="1" dirty="0">
                <a:ea typeface="+mn-lt"/>
                <a:cs typeface="+mn-lt"/>
              </a:rPr>
              <a:t>ex. The story got more and more complicated / He was shouting louder and louder.</a:t>
            </a:r>
            <a:endParaRPr lang="en-US" b="1" dirty="0"/>
          </a:p>
          <a:p>
            <a:pPr>
              <a:buNone/>
            </a:pPr>
            <a:r>
              <a:rPr lang="en-US" b="1" dirty="0">
                <a:ea typeface="+mn-lt"/>
                <a:cs typeface="+mn-lt"/>
              </a:rPr>
              <a:t>THE + 2 comparatives = 2 changes are connected. </a:t>
            </a:r>
            <a:endParaRPr lang="en-US" b="1"/>
          </a:p>
          <a:p>
            <a:pPr>
              <a:buNone/>
            </a:pPr>
            <a:r>
              <a:rPr lang="en-US" b="1" dirty="0">
                <a:ea typeface="+mn-lt"/>
                <a:cs typeface="+mn-lt"/>
              </a:rPr>
              <a:t>ex. The more you </a:t>
            </a:r>
            <a:r>
              <a:rPr lang="en-US" b="1" dirty="0" err="1">
                <a:ea typeface="+mn-lt"/>
                <a:cs typeface="+mn-lt"/>
              </a:rPr>
              <a:t>practise</a:t>
            </a:r>
            <a:r>
              <a:rPr lang="en-US" b="1" dirty="0">
                <a:ea typeface="+mn-lt"/>
                <a:cs typeface="+mn-lt"/>
              </a:rPr>
              <a:t>, the easier it becomes.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174079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_2SEEDS">
      <a:dk1>
        <a:srgbClr val="000000"/>
      </a:dk1>
      <a:lt1>
        <a:srgbClr val="FFFFFF"/>
      </a:lt1>
      <a:dk2>
        <a:srgbClr val="302B1B"/>
      </a:dk2>
      <a:lt2>
        <a:srgbClr val="F0F1F3"/>
      </a:lt2>
      <a:accent1>
        <a:srgbClr val="C79B16"/>
      </a:accent1>
      <a:accent2>
        <a:srgbClr val="E76929"/>
      </a:accent2>
      <a:accent3>
        <a:srgbClr val="92AA1E"/>
      </a:accent3>
      <a:accent4>
        <a:srgbClr val="3C42DC"/>
      </a:accent4>
      <a:accent5>
        <a:srgbClr val="7129E7"/>
      </a:accent5>
      <a:accent6>
        <a:srgbClr val="AE17D5"/>
      </a:accent6>
      <a:hlink>
        <a:srgbClr val="349E4F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444</Words>
  <Application>Microsoft Office PowerPoint</Application>
  <PresentationFormat>Widescreen</PresentationFormat>
  <Paragraphs>67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Modern Love</vt:lpstr>
      <vt:lpstr>The Hand</vt:lpstr>
      <vt:lpstr>SketchyVTI</vt:lpstr>
      <vt:lpstr>COMPARATIVES &amp; SUPERLATIVES</vt:lpstr>
      <vt:lpstr>COMPARATIVES</vt:lpstr>
      <vt:lpstr>SUPERLATIVES</vt:lpstr>
      <vt:lpstr>IRREGULARITIES</vt:lpstr>
      <vt:lpstr>(NOT) AS...AS...</vt:lpstr>
      <vt:lpstr>LESS &amp; THE LEAST</vt:lpstr>
      <vt:lpstr>MODIFYING COMPARATIVES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Teams</cp:lastModifiedBy>
  <cp:revision>79</cp:revision>
  <dcterms:created xsi:type="dcterms:W3CDTF">2012-07-30T23:18:30Z</dcterms:created>
  <dcterms:modified xsi:type="dcterms:W3CDTF">2021-12-14T07:54:07Z</dcterms:modified>
</cp:coreProperties>
</file>