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07999F-014E-4B4D-81A7-058E9E4B1FBA}" v="231" dt="2021-02-02T16:07:09.6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1921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641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152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788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291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222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862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701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381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2/2/2021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137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772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566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White stones balanced in a stack">
            <a:extLst>
              <a:ext uri="{FF2B5EF4-FFF2-40B4-BE49-F238E27FC236}">
                <a16:creationId xmlns:a16="http://schemas.microsoft.com/office/drawing/2014/main" id="{2E1023CC-58C6-4354-84DA-29D4EB8B81B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754" r="-3" b="-3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/>
              <a:t>RELATIVE CLAUSES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solidFill>
              <a:schemeClr val="tx2">
                <a:lumMod val="25000"/>
                <a:lumOff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2583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0C726-08B7-4E94-9574-BDE225BC1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012563"/>
          </a:xfrm>
        </p:spPr>
        <p:txBody>
          <a:bodyPr/>
          <a:lstStyle/>
          <a:p>
            <a:pPr algn="ctr"/>
            <a:r>
              <a:rPr lang="en-US" dirty="0"/>
              <a:t>DEFINING RELATIVE CLAUSES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2DE6D7-0F2D-45DE-A6FD-EE4CCCB231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1903916"/>
            <a:ext cx="10168128" cy="441442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1600" dirty="0">
                <a:ea typeface="+mn-lt"/>
                <a:cs typeface="+mn-lt"/>
              </a:rPr>
              <a:t>It provides </a:t>
            </a:r>
            <a:r>
              <a:rPr lang="en-US" sz="1600" b="1" dirty="0">
                <a:ea typeface="+mn-lt"/>
                <a:cs typeface="+mn-lt"/>
              </a:rPr>
              <a:t>necessary information</a:t>
            </a:r>
            <a:r>
              <a:rPr lang="en-US" sz="1600" dirty="0">
                <a:ea typeface="+mn-lt"/>
                <a:cs typeface="+mn-lt"/>
              </a:rPr>
              <a:t>; there are </a:t>
            </a:r>
            <a:r>
              <a:rPr lang="en-US" sz="1600" b="1" dirty="0">
                <a:ea typeface="+mn-lt"/>
                <a:cs typeface="+mn-lt"/>
              </a:rPr>
              <a:t>no commas</a:t>
            </a:r>
            <a:r>
              <a:rPr lang="en-US" sz="1600" dirty="0">
                <a:ea typeface="+mn-lt"/>
                <a:cs typeface="+mn-lt"/>
              </a:rPr>
              <a:t>.</a:t>
            </a:r>
            <a:endParaRPr lang="en-US" sz="1600" dirty="0"/>
          </a:p>
          <a:p>
            <a:r>
              <a:rPr lang="en-US" sz="1600" dirty="0">
                <a:ea typeface="+mn-lt"/>
                <a:cs typeface="+mn-lt"/>
              </a:rPr>
              <a:t>Relative pronouns _ </a:t>
            </a:r>
            <a:r>
              <a:rPr lang="en-US" sz="1600" b="1" dirty="0">
                <a:solidFill>
                  <a:srgbClr val="0070C0"/>
                </a:solidFill>
                <a:ea typeface="+mn-lt"/>
                <a:cs typeface="+mn-lt"/>
              </a:rPr>
              <a:t>who (that), that (which), whose, where, when, why.</a:t>
            </a:r>
            <a:endParaRPr lang="en-US" sz="1600">
              <a:solidFill>
                <a:srgbClr val="0070C0"/>
              </a:solidFill>
            </a:endParaRPr>
          </a:p>
          <a:p>
            <a:r>
              <a:rPr lang="en-US" sz="1600" dirty="0">
                <a:ea typeface="+mn-lt"/>
                <a:cs typeface="+mn-lt"/>
              </a:rPr>
              <a:t>English likes to </a:t>
            </a:r>
            <a:r>
              <a:rPr lang="en-US" sz="1600" b="1" dirty="0">
                <a:ea typeface="+mn-lt"/>
                <a:cs typeface="+mn-lt"/>
              </a:rPr>
              <a:t>drop the relative pronoun</a:t>
            </a:r>
            <a:r>
              <a:rPr lang="en-US" sz="1600" dirty="0">
                <a:ea typeface="+mn-lt"/>
                <a:cs typeface="+mn-lt"/>
              </a:rPr>
              <a:t> when it defines the </a:t>
            </a:r>
            <a:r>
              <a:rPr lang="en-US" sz="1600" b="1" dirty="0">
                <a:ea typeface="+mn-lt"/>
                <a:cs typeface="+mn-lt"/>
              </a:rPr>
              <a:t>object</a:t>
            </a:r>
            <a:r>
              <a:rPr lang="en-US" sz="1600" dirty="0">
                <a:ea typeface="+mn-lt"/>
                <a:cs typeface="+mn-lt"/>
              </a:rPr>
              <a:t> of the clause (not when it’s the subject, not in non-</a:t>
            </a:r>
            <a:r>
              <a:rPr lang="en-US" sz="1600" dirty="0" err="1">
                <a:ea typeface="+mn-lt"/>
                <a:cs typeface="+mn-lt"/>
              </a:rPr>
              <a:t>definying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r.c.</a:t>
            </a:r>
            <a:r>
              <a:rPr lang="en-US" sz="1600" dirty="0">
                <a:ea typeface="+mn-lt"/>
                <a:cs typeface="+mn-lt"/>
              </a:rPr>
              <a:t>).</a:t>
            </a:r>
            <a:endParaRPr lang="en-US" sz="1600" dirty="0"/>
          </a:p>
          <a:p>
            <a:pPr marL="0" indent="0">
              <a:buNone/>
            </a:pPr>
            <a:r>
              <a:rPr lang="en-US" sz="1600" dirty="0">
                <a:ea typeface="+mn-lt"/>
                <a:cs typeface="+mn-lt"/>
              </a:rPr>
              <a:t>Ex. The treatment I liked best was acupuncture.</a:t>
            </a:r>
            <a:endParaRPr lang="en-US" sz="1600" dirty="0"/>
          </a:p>
          <a:p>
            <a:r>
              <a:rPr lang="en-US" sz="1600" b="1" dirty="0">
                <a:ea typeface="+mn-lt"/>
                <a:cs typeface="+mn-lt"/>
              </a:rPr>
              <a:t>THAT </a:t>
            </a:r>
            <a:r>
              <a:rPr lang="en-US" sz="1600" dirty="0">
                <a:ea typeface="+mn-lt"/>
                <a:cs typeface="+mn-lt"/>
              </a:rPr>
              <a:t>_ usually used as subject after: </a:t>
            </a:r>
            <a:r>
              <a:rPr lang="en-US" sz="1600" b="1" dirty="0">
                <a:ea typeface="+mn-lt"/>
                <a:cs typeface="+mn-lt"/>
              </a:rPr>
              <a:t>superlatives, all, every(thing), some(thing), any(thing), no(thing), and only.</a:t>
            </a:r>
            <a:endParaRPr lang="en-US" sz="1600" dirty="0"/>
          </a:p>
          <a:p>
            <a:r>
              <a:rPr lang="en-US" sz="1600" b="1" dirty="0">
                <a:ea typeface="+mn-lt"/>
                <a:cs typeface="+mn-lt"/>
              </a:rPr>
              <a:t>Prepositions </a:t>
            </a:r>
            <a:r>
              <a:rPr lang="en-US" sz="1600" dirty="0">
                <a:ea typeface="+mn-lt"/>
                <a:cs typeface="+mn-lt"/>
              </a:rPr>
              <a:t>_ </a:t>
            </a:r>
            <a:r>
              <a:rPr lang="en-US" sz="1600" b="1" dirty="0">
                <a:ea typeface="+mn-lt"/>
                <a:cs typeface="+mn-lt"/>
              </a:rPr>
              <a:t>before</a:t>
            </a:r>
            <a:r>
              <a:rPr lang="en-US" sz="1600" dirty="0">
                <a:ea typeface="+mn-lt"/>
                <a:cs typeface="+mn-lt"/>
              </a:rPr>
              <a:t> the relative pronoun or </a:t>
            </a:r>
            <a:r>
              <a:rPr lang="en-US" sz="1600" b="1" dirty="0">
                <a:ea typeface="+mn-lt"/>
                <a:cs typeface="+mn-lt"/>
              </a:rPr>
              <a:t>at the end </a:t>
            </a:r>
            <a:r>
              <a:rPr lang="en-US" sz="1600" dirty="0">
                <a:ea typeface="+mn-lt"/>
                <a:cs typeface="+mn-lt"/>
              </a:rPr>
              <a:t>of relative clauses. In spoken English, the preposition is at the end (without pronoun).</a:t>
            </a:r>
            <a:endParaRPr lang="en-US" sz="1600" dirty="0"/>
          </a:p>
          <a:p>
            <a:pPr marL="0" indent="0">
              <a:buNone/>
            </a:pPr>
            <a:r>
              <a:rPr lang="en-US" sz="1600" dirty="0">
                <a:ea typeface="+mn-lt"/>
                <a:cs typeface="+mn-lt"/>
              </a:rPr>
              <a:t>Ex. This is the book I was talking to you about.</a:t>
            </a:r>
            <a:endParaRPr lang="en-US" sz="1600" dirty="0"/>
          </a:p>
          <a:p>
            <a:r>
              <a:rPr lang="en-US" sz="1600" dirty="0">
                <a:ea typeface="+mn-lt"/>
                <a:cs typeface="+mn-lt"/>
              </a:rPr>
              <a:t>A </a:t>
            </a:r>
            <a:r>
              <a:rPr lang="en-US" sz="1600" b="1" dirty="0">
                <a:ea typeface="+mn-lt"/>
                <a:cs typeface="+mn-lt"/>
              </a:rPr>
              <a:t>second relative pronoun</a:t>
            </a:r>
            <a:r>
              <a:rPr lang="en-US" sz="1600" dirty="0">
                <a:ea typeface="+mn-lt"/>
                <a:cs typeface="+mn-lt"/>
              </a:rPr>
              <a:t> (introduce by and/but), usually takes a </a:t>
            </a:r>
            <a:r>
              <a:rPr lang="en-US" sz="1600" b="1" dirty="0" err="1">
                <a:ea typeface="+mn-lt"/>
                <a:cs typeface="+mn-lt"/>
              </a:rPr>
              <a:t>wh</a:t>
            </a:r>
            <a:r>
              <a:rPr lang="en-US" sz="1600" b="1" dirty="0">
                <a:ea typeface="+mn-lt"/>
                <a:cs typeface="+mn-lt"/>
              </a:rPr>
              <a:t>- </a:t>
            </a:r>
            <a:r>
              <a:rPr lang="en-US" sz="1600" dirty="0">
                <a:ea typeface="+mn-lt"/>
                <a:cs typeface="+mn-lt"/>
              </a:rPr>
              <a:t>pronoun, not THAT.</a:t>
            </a:r>
            <a:endParaRPr lang="en-US" sz="1600" dirty="0"/>
          </a:p>
          <a:p>
            <a:pPr marL="0" indent="0">
              <a:buNone/>
            </a:pPr>
            <a:r>
              <a:rPr lang="en-US" sz="1600" dirty="0">
                <a:ea typeface="+mn-lt"/>
                <a:cs typeface="+mn-lt"/>
              </a:rPr>
              <a:t>Ex. Someone I admire, but who I've never met, is Professor Fraser.</a:t>
            </a:r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929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4B4DE-FBA4-4D4C-8288-EF26B4367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NON-DEFINING RELATIVE CLAUSES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FE0EC3-7222-463E-A631-8DCFCF6D0C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en-US" dirty="0">
                <a:ea typeface="+mn-lt"/>
                <a:cs typeface="+mn-lt"/>
              </a:rPr>
              <a:t>It provides </a:t>
            </a:r>
            <a:r>
              <a:rPr lang="en-US" b="1" dirty="0">
                <a:ea typeface="+mn-lt"/>
                <a:cs typeface="+mn-lt"/>
              </a:rPr>
              <a:t>unnecessary information</a:t>
            </a:r>
            <a:r>
              <a:rPr lang="en-US" dirty="0">
                <a:ea typeface="+mn-lt"/>
                <a:cs typeface="+mn-lt"/>
              </a:rPr>
              <a:t>; there are </a:t>
            </a:r>
            <a:r>
              <a:rPr lang="en-US" b="1" dirty="0">
                <a:ea typeface="+mn-lt"/>
                <a:cs typeface="+mn-lt"/>
              </a:rPr>
              <a:t>commas</a:t>
            </a:r>
            <a:r>
              <a:rPr lang="en-US" dirty="0">
                <a:ea typeface="+mn-lt"/>
                <a:cs typeface="+mn-lt"/>
              </a:rPr>
              <a:t> around a non-defining clause.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Relative pronouns </a:t>
            </a:r>
            <a:r>
              <a:rPr lang="en-US" dirty="0">
                <a:solidFill>
                  <a:srgbClr val="0070C0"/>
                </a:solidFill>
                <a:ea typeface="+mn-lt"/>
                <a:cs typeface="+mn-lt"/>
              </a:rPr>
              <a:t>_ </a:t>
            </a:r>
            <a:r>
              <a:rPr lang="en-US" b="1" dirty="0">
                <a:solidFill>
                  <a:srgbClr val="0070C0"/>
                </a:solidFill>
                <a:ea typeface="+mn-lt"/>
                <a:cs typeface="+mn-lt"/>
              </a:rPr>
              <a:t>who, which, whose, where, when,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>
                <a:solidFill>
                  <a:srgbClr val="FF0000"/>
                </a:solidFill>
                <a:ea typeface="+mn-lt"/>
                <a:cs typeface="+mn-lt"/>
              </a:rPr>
              <a:t>NEVER THAT</a:t>
            </a:r>
            <a:r>
              <a:rPr lang="en-US" dirty="0">
                <a:solidFill>
                  <a:srgbClr val="FF0000"/>
                </a:solidFill>
                <a:ea typeface="+mn-lt"/>
                <a:cs typeface="+mn-lt"/>
              </a:rPr>
              <a:t>.</a:t>
            </a:r>
            <a:endParaRPr lang="en-US">
              <a:solidFill>
                <a:srgbClr val="FF0000"/>
              </a:solidFill>
            </a:endParaRPr>
          </a:p>
          <a:p>
            <a:r>
              <a:rPr lang="en-US" b="1" dirty="0">
                <a:ea typeface="+mn-lt"/>
                <a:cs typeface="+mn-lt"/>
              </a:rPr>
              <a:t>Prepositions </a:t>
            </a:r>
            <a:r>
              <a:rPr lang="en-US" dirty="0">
                <a:ea typeface="+mn-lt"/>
                <a:cs typeface="+mn-lt"/>
              </a:rPr>
              <a:t>_ at the end of the clause, before the relative pronoun in formal style. </a:t>
            </a:r>
            <a:endParaRPr lang="en-US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Ex. The privatization of all industry, to which the government is committed, is not popular.</a:t>
            </a:r>
            <a:endParaRPr lang="en-US" dirty="0"/>
          </a:p>
          <a:p>
            <a:r>
              <a:rPr lang="en-US" b="1" dirty="0">
                <a:ea typeface="+mn-lt"/>
                <a:cs typeface="+mn-lt"/>
              </a:rPr>
              <a:t>WHICH</a:t>
            </a:r>
            <a:r>
              <a:rPr lang="en-US" dirty="0">
                <a:ea typeface="+mn-lt"/>
                <a:cs typeface="+mn-lt"/>
              </a:rPr>
              <a:t> _ It can refer to the whole of the preceding clause. </a:t>
            </a:r>
            <a:endParaRPr lang="en-US"/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Ex. He passed the exam, which surprised me.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888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951C9-44B1-462F-A22A-EED482578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WHO-WHOM-WHOSE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A6D408-59C8-4639-9AFD-A2AFD5F145B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pPr algn="ctr">
              <a:buNone/>
            </a:pPr>
            <a:r>
              <a:rPr lang="en-US" b="1" dirty="0">
                <a:solidFill>
                  <a:srgbClr val="0070C0"/>
                </a:solidFill>
                <a:ea typeface="+mn-lt"/>
                <a:cs typeface="+mn-lt"/>
              </a:rPr>
              <a:t>WHO VS WHOM</a:t>
            </a:r>
            <a:endParaRPr lang="en-US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b="1" dirty="0">
                <a:ea typeface="+mn-lt"/>
                <a:cs typeface="+mn-lt"/>
              </a:rPr>
              <a:t>WHO</a:t>
            </a:r>
            <a:r>
              <a:rPr lang="en-US" dirty="0">
                <a:ea typeface="+mn-lt"/>
                <a:cs typeface="+mn-lt"/>
              </a:rPr>
              <a:t> = subject pronoun, less formal</a:t>
            </a:r>
            <a:endParaRPr lang="en-US" dirty="0"/>
          </a:p>
          <a:p>
            <a:pPr>
              <a:buNone/>
            </a:pPr>
            <a:r>
              <a:rPr lang="en-US" b="1" dirty="0">
                <a:ea typeface="+mn-lt"/>
                <a:cs typeface="+mn-lt"/>
              </a:rPr>
              <a:t>WHOM</a:t>
            </a:r>
            <a:r>
              <a:rPr lang="en-US" dirty="0">
                <a:ea typeface="+mn-lt"/>
                <a:cs typeface="+mn-lt"/>
              </a:rPr>
              <a:t> = object pronoun, very formal. Always </a:t>
            </a:r>
            <a:r>
              <a:rPr lang="en-US" b="1" i="1" dirty="0">
                <a:ea typeface="+mn-lt"/>
                <a:cs typeface="+mn-lt"/>
              </a:rPr>
              <a:t>after prepositions </a:t>
            </a:r>
            <a:r>
              <a:rPr lang="en-US" dirty="0">
                <a:ea typeface="+mn-lt"/>
                <a:cs typeface="+mn-lt"/>
              </a:rPr>
              <a:t>and phrases like </a:t>
            </a:r>
            <a:r>
              <a:rPr lang="en-US" b="1" dirty="0">
                <a:ea typeface="+mn-lt"/>
                <a:cs typeface="+mn-lt"/>
              </a:rPr>
              <a:t>most of, all of</a:t>
            </a:r>
            <a:r>
              <a:rPr lang="en-US" dirty="0">
                <a:ea typeface="+mn-lt"/>
                <a:cs typeface="+mn-lt"/>
              </a:rPr>
              <a:t>.</a:t>
            </a:r>
            <a:endParaRPr lang="en-US" dirty="0"/>
          </a:p>
          <a:p>
            <a:pPr>
              <a:buNone/>
            </a:pPr>
            <a:r>
              <a:rPr lang="en-US" dirty="0">
                <a:ea typeface="+mn-lt"/>
                <a:cs typeface="+mn-lt"/>
              </a:rPr>
              <a:t>Ex. I saw John, </a:t>
            </a:r>
            <a:r>
              <a:rPr lang="en-US" b="1" dirty="0">
                <a:ea typeface="+mn-lt"/>
                <a:cs typeface="+mn-lt"/>
              </a:rPr>
              <a:t>who/whom</a:t>
            </a:r>
            <a:r>
              <a:rPr lang="en-US" dirty="0">
                <a:ea typeface="+mn-lt"/>
                <a:cs typeface="+mn-lt"/>
              </a:rPr>
              <a:t> I had met the previous day.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AF9D8D-951B-459C-93A8-45337009588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pPr algn="ctr">
              <a:buNone/>
            </a:pPr>
            <a:r>
              <a:rPr lang="en-US" b="1" dirty="0">
                <a:solidFill>
                  <a:srgbClr val="7030A0"/>
                </a:solidFill>
                <a:ea typeface="+mn-lt"/>
                <a:cs typeface="+mn-lt"/>
              </a:rPr>
              <a:t>WHOSE</a:t>
            </a:r>
            <a:endParaRPr lang="en-US" dirty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b="1" dirty="0">
                <a:ea typeface="+mn-lt"/>
                <a:cs typeface="+mn-lt"/>
              </a:rPr>
              <a:t>WHOSE</a:t>
            </a:r>
            <a:r>
              <a:rPr lang="en-US" dirty="0">
                <a:ea typeface="+mn-lt"/>
                <a:cs typeface="+mn-lt"/>
              </a:rPr>
              <a:t> = a possessive relative pronoun used only before a noun, for things and people (for thing, </a:t>
            </a:r>
            <a:r>
              <a:rPr lang="en-US" b="1" dirty="0">
                <a:ea typeface="+mn-lt"/>
                <a:cs typeface="+mn-lt"/>
              </a:rPr>
              <a:t>of which</a:t>
            </a:r>
            <a:r>
              <a:rPr lang="en-US" dirty="0">
                <a:ea typeface="+mn-lt"/>
                <a:cs typeface="+mn-lt"/>
              </a:rPr>
              <a:t> is more common)</a:t>
            </a:r>
            <a:endParaRPr lang="en-US" dirty="0"/>
          </a:p>
          <a:p>
            <a:pPr>
              <a:buNone/>
            </a:pPr>
            <a:r>
              <a:rPr lang="en-US" dirty="0">
                <a:ea typeface="+mn-lt"/>
                <a:cs typeface="+mn-lt"/>
              </a:rPr>
              <a:t>Ex. The house, the garden </a:t>
            </a:r>
            <a:r>
              <a:rPr lang="en-US" b="1" dirty="0">
                <a:ea typeface="+mn-lt"/>
                <a:cs typeface="+mn-lt"/>
              </a:rPr>
              <a:t>of which/ whose </a:t>
            </a:r>
            <a:r>
              <a:rPr lang="en-US" dirty="0">
                <a:ea typeface="+mn-lt"/>
                <a:cs typeface="+mn-lt"/>
              </a:rPr>
              <a:t>garden slope down to the beach, was enormous.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475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8F09D-B285-4EDC-B555-D3A66C5D8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WHICH-WHERE-WHEN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FFB0CB-24D1-40A7-9C23-B583AB149EE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rgbClr val="00B050"/>
                </a:solidFill>
                <a:ea typeface="+mn-lt"/>
                <a:cs typeface="+mn-lt"/>
              </a:rPr>
              <a:t>WHERE &amp; WHEN</a:t>
            </a: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With relative clauses of place and time, we can use where and when instead of a preposition + which.</a:t>
            </a:r>
            <a:endParaRPr lang="en-US" dirty="0"/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Ex. Tuesday is the day </a:t>
            </a:r>
            <a:r>
              <a:rPr lang="en-US" b="1" dirty="0">
                <a:ea typeface="+mn-lt"/>
                <a:cs typeface="+mn-lt"/>
              </a:rPr>
              <a:t>when</a:t>
            </a:r>
            <a:r>
              <a:rPr lang="en-US" dirty="0">
                <a:ea typeface="+mn-lt"/>
                <a:cs typeface="+mn-lt"/>
              </a:rPr>
              <a:t> (or</a:t>
            </a:r>
            <a:r>
              <a:rPr lang="en-US" b="1" dirty="0">
                <a:ea typeface="+mn-lt"/>
                <a:cs typeface="+mn-lt"/>
              </a:rPr>
              <a:t>: on which</a:t>
            </a:r>
            <a:r>
              <a:rPr lang="en-US" dirty="0">
                <a:ea typeface="+mn-lt"/>
                <a:cs typeface="+mn-lt"/>
              </a:rPr>
              <a:t>) I go to the market.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F6BBB2-5FE7-465F-8A0F-FB268BFDAE1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fontScale="77500" lnSpcReduction="20000"/>
          </a:bodyPr>
          <a:lstStyle/>
          <a:p>
            <a:pPr>
              <a:buNone/>
            </a:pPr>
            <a:r>
              <a:rPr lang="en-US" b="1" dirty="0">
                <a:solidFill>
                  <a:srgbClr val="FF0000"/>
                </a:solidFill>
                <a:ea typeface="+mn-lt"/>
                <a:cs typeface="+mn-lt"/>
              </a:rPr>
              <a:t>WHICH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dirty="0">
                <a:ea typeface="+mn-lt"/>
                <a:cs typeface="+mn-lt"/>
              </a:rPr>
              <a:t>-&gt; objects and animals or whole clauses.</a:t>
            </a:r>
          </a:p>
          <a:p>
            <a:pPr>
              <a:buNone/>
            </a:pPr>
            <a:r>
              <a:rPr lang="en-US" b="1" dirty="0">
                <a:ea typeface="+mn-lt"/>
                <a:cs typeface="+mn-lt"/>
              </a:rPr>
              <a:t>WHICH + other </a:t>
            </a:r>
            <a:r>
              <a:rPr lang="en-US" b="1" dirty="0" err="1">
                <a:ea typeface="+mn-lt"/>
                <a:cs typeface="+mn-lt"/>
              </a:rPr>
              <a:t>wh</a:t>
            </a:r>
            <a:r>
              <a:rPr lang="en-US" b="1" dirty="0">
                <a:ea typeface="+mn-lt"/>
                <a:cs typeface="+mn-lt"/>
              </a:rPr>
              <a:t>- words </a:t>
            </a:r>
            <a:r>
              <a:rPr lang="en-US" dirty="0">
                <a:ea typeface="+mn-lt"/>
                <a:cs typeface="+mn-lt"/>
              </a:rPr>
              <a:t>in non-defining clauses_ ex. He arrived at six, </a:t>
            </a:r>
            <a:r>
              <a:rPr lang="en-US" b="1" dirty="0">
                <a:ea typeface="+mn-lt"/>
                <a:cs typeface="+mn-lt"/>
              </a:rPr>
              <a:t>which was when</a:t>
            </a:r>
            <a:r>
              <a:rPr lang="en-US" dirty="0">
                <a:ea typeface="+mn-lt"/>
                <a:cs typeface="+mn-lt"/>
              </a:rPr>
              <a:t> she left.</a:t>
            </a:r>
            <a:endParaRPr lang="en-US"/>
          </a:p>
          <a:p>
            <a:pPr>
              <a:buNone/>
            </a:pPr>
            <a:r>
              <a:rPr lang="en-US" b="1" dirty="0">
                <a:ea typeface="+mn-lt"/>
                <a:cs typeface="+mn-lt"/>
              </a:rPr>
              <a:t>WHO, WHOSE, WHICH </a:t>
            </a:r>
            <a:r>
              <a:rPr lang="en-US" dirty="0">
                <a:ea typeface="+mn-lt"/>
                <a:cs typeface="+mn-lt"/>
              </a:rPr>
              <a:t>+ all of, some of, several of, both of, other quantifiers _ ex. Thousands of people, </a:t>
            </a:r>
            <a:r>
              <a:rPr lang="en-US" b="1" dirty="0">
                <a:ea typeface="+mn-lt"/>
                <a:cs typeface="+mn-lt"/>
              </a:rPr>
              <a:t>none of whom </a:t>
            </a:r>
            <a:r>
              <a:rPr lang="en-US" dirty="0">
                <a:ea typeface="+mn-lt"/>
                <a:cs typeface="+mn-lt"/>
              </a:rPr>
              <a:t>saw the accident.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962973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LightSeedRightStep">
      <a:dk1>
        <a:srgbClr val="000000"/>
      </a:dk1>
      <a:lt1>
        <a:srgbClr val="FFFFFF"/>
      </a:lt1>
      <a:dk2>
        <a:srgbClr val="3D3522"/>
      </a:dk2>
      <a:lt2>
        <a:srgbClr val="E2E7E8"/>
      </a:lt2>
      <a:accent1>
        <a:srgbClr val="CC9685"/>
      </a:accent1>
      <a:accent2>
        <a:srgbClr val="B89E6D"/>
      </a:accent2>
      <a:accent3>
        <a:srgbClr val="A4A772"/>
      </a:accent3>
      <a:accent4>
        <a:srgbClr val="8AAD66"/>
      </a:accent4>
      <a:accent5>
        <a:srgbClr val="7AB075"/>
      </a:accent5>
      <a:accent6>
        <a:srgbClr val="68B17F"/>
      </a:accent6>
      <a:hlink>
        <a:srgbClr val="5C8A99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AccentBoxVTI</vt:lpstr>
      <vt:lpstr>RELATIVE CLAUSES</vt:lpstr>
      <vt:lpstr>DEFINING RELATIVE CLAUSES</vt:lpstr>
      <vt:lpstr>NON-DEFINING RELATIVE CLAUSES</vt:lpstr>
      <vt:lpstr>WHO-WHOM-WHOSE</vt:lpstr>
      <vt:lpstr>WHICH-WHERE-WHEN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52</cp:revision>
  <dcterms:created xsi:type="dcterms:W3CDTF">2012-07-30T23:18:30Z</dcterms:created>
  <dcterms:modified xsi:type="dcterms:W3CDTF">2021-02-02T16:07:45Z</dcterms:modified>
</cp:coreProperties>
</file>