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D137B3-23AC-4BC3-87D6-B400A8AAAC53}" v="748" dt="2020-11-04T16:14:27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9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9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16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5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09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29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0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0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1" r:id="rId6"/>
    <p:sldLayoutId id="2147483667" r:id="rId7"/>
    <p:sldLayoutId id="2147483668" r:id="rId8"/>
    <p:sldLayoutId id="2147483669" r:id="rId9"/>
    <p:sldLayoutId id="2147483670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66B9554-6179-44F3-BBA2-B21BCDA528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998" r="6" b="6591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7048" y="1124712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9600"/>
              <a:t>PAST PERFECT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51">
            <a:extLst>
              <a:ext uri="{FF2B5EF4-FFF2-40B4-BE49-F238E27FC236}">
                <a16:creationId xmlns:a16="http://schemas.microsoft.com/office/drawing/2014/main" id="{5E0D0E5A-6E97-46A9-AF74-EAEA1E044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9417" y="6756322"/>
            <a:ext cx="5657849" cy="101678"/>
          </a:xfrm>
          <a:custGeom>
            <a:avLst/>
            <a:gdLst>
              <a:gd name="connsiteX0" fmla="*/ 0 w 2374107"/>
              <a:gd name="connsiteY0" fmla="*/ 0 h 45719"/>
              <a:gd name="connsiteX1" fmla="*/ 2374107 w 2374107"/>
              <a:gd name="connsiteY1" fmla="*/ 0 h 45719"/>
              <a:gd name="connsiteX2" fmla="*/ 2374107 w 2374107"/>
              <a:gd name="connsiteY2" fmla="*/ 45719 h 45719"/>
              <a:gd name="connsiteX3" fmla="*/ 0 w 2374107"/>
              <a:gd name="connsiteY3" fmla="*/ 45719 h 45719"/>
              <a:gd name="connsiteX4" fmla="*/ 0 w 2374107"/>
              <a:gd name="connsiteY4" fmla="*/ 0 h 45719"/>
              <a:gd name="connsiteX0" fmla="*/ 0 w 2430067"/>
              <a:gd name="connsiteY0" fmla="*/ 0 h 64769"/>
              <a:gd name="connsiteX1" fmla="*/ 2430067 w 2430067"/>
              <a:gd name="connsiteY1" fmla="*/ 19050 h 64769"/>
              <a:gd name="connsiteX2" fmla="*/ 2430067 w 2430067"/>
              <a:gd name="connsiteY2" fmla="*/ 64769 h 64769"/>
              <a:gd name="connsiteX3" fmla="*/ 55960 w 2430067"/>
              <a:gd name="connsiteY3" fmla="*/ 64769 h 64769"/>
              <a:gd name="connsiteX4" fmla="*/ 0 w 2430067"/>
              <a:gd name="connsiteY4" fmla="*/ 0 h 64769"/>
              <a:gd name="connsiteX0" fmla="*/ 0 w 2431088"/>
              <a:gd name="connsiteY0" fmla="*/ 0 h 94534"/>
              <a:gd name="connsiteX1" fmla="*/ 2431088 w 2431088"/>
              <a:gd name="connsiteY1" fmla="*/ 48815 h 94534"/>
              <a:gd name="connsiteX2" fmla="*/ 2431088 w 2431088"/>
              <a:gd name="connsiteY2" fmla="*/ 94534 h 94534"/>
              <a:gd name="connsiteX3" fmla="*/ 56981 w 2431088"/>
              <a:gd name="connsiteY3" fmla="*/ 94534 h 94534"/>
              <a:gd name="connsiteX4" fmla="*/ 0 w 2431088"/>
              <a:gd name="connsiteY4" fmla="*/ 0 h 94534"/>
              <a:gd name="connsiteX0" fmla="*/ 0 w 2425473"/>
              <a:gd name="connsiteY0" fmla="*/ 0 h 101678"/>
              <a:gd name="connsiteX1" fmla="*/ 2425473 w 2425473"/>
              <a:gd name="connsiteY1" fmla="*/ 55959 h 101678"/>
              <a:gd name="connsiteX2" fmla="*/ 2425473 w 2425473"/>
              <a:gd name="connsiteY2" fmla="*/ 101678 h 101678"/>
              <a:gd name="connsiteX3" fmla="*/ 51366 w 2425473"/>
              <a:gd name="connsiteY3" fmla="*/ 101678 h 101678"/>
              <a:gd name="connsiteX4" fmla="*/ 0 w 2425473"/>
              <a:gd name="connsiteY4" fmla="*/ 0 h 101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473" h="101678">
                <a:moveTo>
                  <a:pt x="0" y="0"/>
                </a:moveTo>
                <a:lnTo>
                  <a:pt x="2425473" y="55959"/>
                </a:lnTo>
                <a:lnTo>
                  <a:pt x="2425473" y="101678"/>
                </a:lnTo>
                <a:lnTo>
                  <a:pt x="51366" y="1016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52">
            <a:extLst>
              <a:ext uri="{FF2B5EF4-FFF2-40B4-BE49-F238E27FC236}">
                <a16:creationId xmlns:a16="http://schemas.microsoft.com/office/drawing/2014/main" id="{E197A7FD-CD8D-4609-AE35-64C89063E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8697" y="6809135"/>
            <a:ext cx="160496" cy="48864"/>
          </a:xfrm>
          <a:custGeom>
            <a:avLst/>
            <a:gdLst>
              <a:gd name="connsiteX0" fmla="*/ 0 w 91440"/>
              <a:gd name="connsiteY0" fmla="*/ 0 h 27432"/>
              <a:gd name="connsiteX1" fmla="*/ 91440 w 91440"/>
              <a:gd name="connsiteY1" fmla="*/ 0 h 27432"/>
              <a:gd name="connsiteX2" fmla="*/ 91440 w 91440"/>
              <a:gd name="connsiteY2" fmla="*/ 27432 h 27432"/>
              <a:gd name="connsiteX3" fmla="*/ 0 w 91440"/>
              <a:gd name="connsiteY3" fmla="*/ 27432 h 27432"/>
              <a:gd name="connsiteX4" fmla="*/ 0 w 91440"/>
              <a:gd name="connsiteY4" fmla="*/ 0 h 27432"/>
              <a:gd name="connsiteX0" fmla="*/ 0 w 128350"/>
              <a:gd name="connsiteY0" fmla="*/ 0 h 36957"/>
              <a:gd name="connsiteX1" fmla="*/ 128350 w 128350"/>
              <a:gd name="connsiteY1" fmla="*/ 9525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28350"/>
              <a:gd name="connsiteY0" fmla="*/ 0 h 36957"/>
              <a:gd name="connsiteX1" fmla="*/ 83106 w 128350"/>
              <a:gd name="connsiteY1" fmla="*/ 11906 h 36957"/>
              <a:gd name="connsiteX2" fmla="*/ 128350 w 128350"/>
              <a:gd name="connsiteY2" fmla="*/ 36957 h 36957"/>
              <a:gd name="connsiteX3" fmla="*/ 36910 w 128350"/>
              <a:gd name="connsiteY3" fmla="*/ 36957 h 36957"/>
              <a:gd name="connsiteX4" fmla="*/ 0 w 128350"/>
              <a:gd name="connsiteY4" fmla="*/ 0 h 36957"/>
              <a:gd name="connsiteX0" fmla="*/ 0 w 162878"/>
              <a:gd name="connsiteY0" fmla="*/ 0 h 44101"/>
              <a:gd name="connsiteX1" fmla="*/ 117634 w 162878"/>
              <a:gd name="connsiteY1" fmla="*/ 19050 h 44101"/>
              <a:gd name="connsiteX2" fmla="*/ 162878 w 162878"/>
              <a:gd name="connsiteY2" fmla="*/ 44101 h 44101"/>
              <a:gd name="connsiteX3" fmla="*/ 71438 w 162878"/>
              <a:gd name="connsiteY3" fmla="*/ 44101 h 44101"/>
              <a:gd name="connsiteX4" fmla="*/ 0 w 162878"/>
              <a:gd name="connsiteY4" fmla="*/ 0 h 44101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9056 w 160496"/>
              <a:gd name="connsiteY3" fmla="*/ 48864 h 48864"/>
              <a:gd name="connsiteX4" fmla="*/ 0 w 160496"/>
              <a:gd name="connsiteY4" fmla="*/ 0 h 48864"/>
              <a:gd name="connsiteX0" fmla="*/ 0 w 160496"/>
              <a:gd name="connsiteY0" fmla="*/ 0 h 48864"/>
              <a:gd name="connsiteX1" fmla="*/ 115252 w 160496"/>
              <a:gd name="connsiteY1" fmla="*/ 23813 h 48864"/>
              <a:gd name="connsiteX2" fmla="*/ 160496 w 160496"/>
              <a:gd name="connsiteY2" fmla="*/ 48864 h 48864"/>
              <a:gd name="connsiteX3" fmla="*/ 61912 w 160496"/>
              <a:gd name="connsiteY3" fmla="*/ 48864 h 48864"/>
              <a:gd name="connsiteX4" fmla="*/ 0 w 160496"/>
              <a:gd name="connsiteY4" fmla="*/ 0 h 48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496" h="48864">
                <a:moveTo>
                  <a:pt x="0" y="0"/>
                </a:moveTo>
                <a:lnTo>
                  <a:pt x="115252" y="23813"/>
                </a:lnTo>
                <a:lnTo>
                  <a:pt x="160496" y="48864"/>
                </a:lnTo>
                <a:lnTo>
                  <a:pt x="61912" y="488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46B29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A79B84-4497-4347-8DF4-20DA1757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909" y="1091007"/>
            <a:ext cx="8494183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dirty="0">
                <a:solidFill>
                  <a:srgbClr val="FFFFFF"/>
                </a:solidFill>
                <a:latin typeface="Comic Sans MS"/>
              </a:rPr>
              <a:t>She </a:t>
            </a:r>
            <a:r>
              <a:rPr lang="en-US" sz="3500" i="1" dirty="0">
                <a:solidFill>
                  <a:srgbClr val="FFFFFF"/>
                </a:solidFill>
                <a:latin typeface="Comic Sans MS"/>
              </a:rPr>
              <a:t>was walking </a:t>
            </a:r>
            <a:r>
              <a:rPr lang="en-US" sz="3500" dirty="0">
                <a:solidFill>
                  <a:srgbClr val="FFFFFF"/>
                </a:solidFill>
                <a:latin typeface="Comic Sans MS"/>
              </a:rPr>
              <a:t>in the street where Billy </a:t>
            </a:r>
            <a:r>
              <a:rPr lang="en-US" sz="3500" i="1" dirty="0">
                <a:solidFill>
                  <a:srgbClr val="FFFFFF"/>
                </a:solidFill>
                <a:latin typeface="Comic Sans MS"/>
              </a:rPr>
              <a:t>was sitting</a:t>
            </a:r>
            <a:r>
              <a:rPr lang="en-US" sz="3500" dirty="0">
                <a:solidFill>
                  <a:srgbClr val="FFFFFF"/>
                </a:solidFill>
                <a:latin typeface="Comic Sans MS"/>
              </a:rPr>
              <a:t>. Billy </a:t>
            </a:r>
            <a:r>
              <a:rPr lang="en-US" sz="3500" i="1" dirty="0">
                <a:solidFill>
                  <a:srgbClr val="FFFFFF"/>
                </a:solidFill>
                <a:latin typeface="Comic Sans MS"/>
              </a:rPr>
              <a:t>gave</a:t>
            </a:r>
            <a:r>
              <a:rPr lang="en-US" sz="3500" dirty="0">
                <a:solidFill>
                  <a:srgbClr val="FFFFFF"/>
                </a:solidFill>
                <a:latin typeface="Comic Sans MS"/>
              </a:rPr>
              <a:t> the ring back to her. He </a:t>
            </a:r>
            <a:r>
              <a:rPr lang="en-US" sz="3500" i="1" dirty="0">
                <a:solidFill>
                  <a:srgbClr val="FFFFFF"/>
                </a:solidFill>
                <a:latin typeface="Comic Sans MS"/>
              </a:rPr>
              <a:t>explained</a:t>
            </a:r>
            <a:r>
              <a:rPr lang="en-US" sz="3500" dirty="0">
                <a:solidFill>
                  <a:srgbClr val="FFFFFF"/>
                </a:solidFill>
                <a:latin typeface="Comic Sans MS"/>
              </a:rPr>
              <a:t> he </a:t>
            </a:r>
            <a:r>
              <a:rPr lang="en-US" sz="3500" i="1" dirty="0">
                <a:solidFill>
                  <a:srgbClr val="FFFFFF"/>
                </a:solidFill>
                <a:latin typeface="Comic Sans MS"/>
              </a:rPr>
              <a:t>had felt </a:t>
            </a:r>
            <a:r>
              <a:rPr lang="en-US" sz="3500" dirty="0">
                <a:solidFill>
                  <a:srgbClr val="FFFFFF"/>
                </a:solidFill>
                <a:latin typeface="Comic Sans MS"/>
              </a:rPr>
              <a:t>uncomfortable about selling the ring. </a:t>
            </a:r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C0B64B74-19BE-47D9-8BB8-7081BF0E0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4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D4938-5B16-4E52-BAAA-BCCBE00C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latin typeface="Comic Sans MS"/>
              </a:rPr>
              <a:t>She </a:t>
            </a:r>
            <a:r>
              <a:rPr lang="en-US" sz="3300" dirty="0">
                <a:solidFill>
                  <a:srgbClr val="FF0000"/>
                </a:solidFill>
                <a:latin typeface="Comic Sans MS"/>
              </a:rPr>
              <a:t>was walking</a:t>
            </a:r>
            <a:r>
              <a:rPr lang="en-US" sz="3300" dirty="0">
                <a:latin typeface="Comic Sans MS"/>
              </a:rPr>
              <a:t> in the street where Billy </a:t>
            </a:r>
            <a:r>
              <a:rPr lang="en-US" sz="3300" dirty="0">
                <a:solidFill>
                  <a:srgbClr val="FF0000"/>
                </a:solidFill>
                <a:latin typeface="Comic Sans MS"/>
              </a:rPr>
              <a:t>was sitting</a:t>
            </a:r>
            <a:r>
              <a:rPr lang="en-US" sz="3300" dirty="0">
                <a:latin typeface="Comic Sans MS"/>
              </a:rPr>
              <a:t>. Billy </a:t>
            </a:r>
            <a:r>
              <a:rPr lang="en-US" sz="3300" dirty="0">
                <a:solidFill>
                  <a:srgbClr val="0070C0"/>
                </a:solidFill>
                <a:latin typeface="Comic Sans MS"/>
              </a:rPr>
              <a:t>gave </a:t>
            </a:r>
            <a:r>
              <a:rPr lang="en-US" sz="3300" dirty="0">
                <a:latin typeface="Comic Sans MS"/>
              </a:rPr>
              <a:t>the ring back to her. He </a:t>
            </a:r>
            <a:r>
              <a:rPr lang="en-US" sz="3300" dirty="0">
                <a:solidFill>
                  <a:srgbClr val="0070C0"/>
                </a:solidFill>
                <a:latin typeface="Comic Sans MS"/>
              </a:rPr>
              <a:t>explained </a:t>
            </a:r>
            <a:r>
              <a:rPr lang="en-US" sz="3300" dirty="0">
                <a:latin typeface="Comic Sans MS"/>
              </a:rPr>
              <a:t>he </a:t>
            </a:r>
            <a:r>
              <a:rPr lang="en-US" sz="3300" dirty="0">
                <a:solidFill>
                  <a:srgbClr val="00B050"/>
                </a:solidFill>
                <a:latin typeface="Comic Sans MS"/>
              </a:rPr>
              <a:t>had felt</a:t>
            </a:r>
            <a:r>
              <a:rPr lang="en-US" sz="3300" dirty="0">
                <a:latin typeface="Comic Sans MS"/>
              </a:rPr>
              <a:t> uncomfortable about selling the ring. </a:t>
            </a:r>
          </a:p>
        </p:txBody>
      </p:sp>
    </p:spTree>
    <p:extLst>
      <p:ext uri="{BB962C8B-B14F-4D97-AF65-F5344CB8AC3E}">
        <p14:creationId xmlns:p14="http://schemas.microsoft.com/office/powerpoint/2010/main" val="421080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648B1-85E3-43C6-B7FF-9438E1E46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3014" y="389427"/>
            <a:ext cx="8903942" cy="1274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Narrative tenses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08A84F1-167C-456B-A79C-D1888B7520EF}"/>
              </a:ext>
            </a:extLst>
          </p:cNvPr>
          <p:cNvSpPr/>
          <p:nvPr/>
        </p:nvSpPr>
        <p:spPr>
          <a:xfrm>
            <a:off x="955111" y="4113383"/>
            <a:ext cx="10281778" cy="6367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024693B5-5040-405F-8171-4170FDFFA69C}"/>
              </a:ext>
            </a:extLst>
          </p:cNvPr>
          <p:cNvSpPr/>
          <p:nvPr/>
        </p:nvSpPr>
        <p:spPr>
          <a:xfrm>
            <a:off x="10255408" y="1715247"/>
            <a:ext cx="480164" cy="34029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A8EC14B8-C65B-48CF-8567-6C190C96522E}"/>
              </a:ext>
            </a:extLst>
          </p:cNvPr>
          <p:cNvCxnSpPr/>
          <p:nvPr/>
        </p:nvCxnSpPr>
        <p:spPr>
          <a:xfrm>
            <a:off x="4700001" y="3222972"/>
            <a:ext cx="4390372" cy="36116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BC1FFC08-A014-4C60-947B-289ADF4A7B14}"/>
              </a:ext>
            </a:extLst>
          </p:cNvPr>
          <p:cNvCxnSpPr/>
          <p:nvPr/>
        </p:nvCxnSpPr>
        <p:spPr>
          <a:xfrm>
            <a:off x="4675862" y="2520340"/>
            <a:ext cx="4432125" cy="26722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B2DEF79-DFB7-4D2E-B56A-F56988ABFF14}"/>
              </a:ext>
            </a:extLst>
          </p:cNvPr>
          <p:cNvCxnSpPr/>
          <p:nvPr/>
        </p:nvCxnSpPr>
        <p:spPr>
          <a:xfrm flipH="1" flipV="1">
            <a:off x="6463823" y="2032739"/>
            <a:ext cx="45927" cy="232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6AA3FE-2D27-443D-8B63-B6F0B4B32558}"/>
              </a:ext>
            </a:extLst>
          </p:cNvPr>
          <p:cNvCxnSpPr/>
          <p:nvPr/>
        </p:nvCxnSpPr>
        <p:spPr>
          <a:xfrm flipH="1" flipV="1">
            <a:off x="8235081" y="1998163"/>
            <a:ext cx="14614" cy="2331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56B917A3-DF4E-4C50-B103-80F0A3EB578D}"/>
              </a:ext>
            </a:extLst>
          </p:cNvPr>
          <p:cNvSpPr/>
          <p:nvPr/>
        </p:nvSpPr>
        <p:spPr>
          <a:xfrm>
            <a:off x="6096000" y="4020854"/>
            <a:ext cx="918575" cy="9185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0031E7D5-F6ED-48DB-9A9B-5CB99C0425C6}"/>
              </a:ext>
            </a:extLst>
          </p:cNvPr>
          <p:cNvSpPr/>
          <p:nvPr/>
        </p:nvSpPr>
        <p:spPr>
          <a:xfrm>
            <a:off x="7783881" y="4020854"/>
            <a:ext cx="918575" cy="9185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lus Sign 11">
            <a:extLst>
              <a:ext uri="{FF2B5EF4-FFF2-40B4-BE49-F238E27FC236}">
                <a16:creationId xmlns:a16="http://schemas.microsoft.com/office/drawing/2014/main" id="{385D412C-9B78-4DC6-9B5D-11B61E0FADD0}"/>
              </a:ext>
            </a:extLst>
          </p:cNvPr>
          <p:cNvSpPr/>
          <p:nvPr/>
        </p:nvSpPr>
        <p:spPr>
          <a:xfrm>
            <a:off x="1611551" y="3854894"/>
            <a:ext cx="918575" cy="91857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59F42F-2096-40DF-B7A6-CB209B5A7FC5}"/>
              </a:ext>
            </a:extLst>
          </p:cNvPr>
          <p:cNvSpPr txBox="1"/>
          <p:nvPr/>
        </p:nvSpPr>
        <p:spPr>
          <a:xfrm>
            <a:off x="6097696" y="5398326"/>
            <a:ext cx="89561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Billy gave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7204D5C-B01B-42C4-8600-0AC8C75E931A}"/>
              </a:ext>
            </a:extLst>
          </p:cNvPr>
          <p:cNvSpPr txBox="1"/>
          <p:nvPr/>
        </p:nvSpPr>
        <p:spPr>
          <a:xfrm>
            <a:off x="7722818" y="5395064"/>
            <a:ext cx="117744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He explained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C963A5-C175-4610-8CD7-F8A4097878A2}"/>
              </a:ext>
            </a:extLst>
          </p:cNvPr>
          <p:cNvSpPr txBox="1"/>
          <p:nvPr/>
        </p:nvSpPr>
        <p:spPr>
          <a:xfrm>
            <a:off x="1696624" y="4796816"/>
            <a:ext cx="1020871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He had felt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BB04FF-B303-4227-8588-54AB4B6EE583}"/>
              </a:ext>
            </a:extLst>
          </p:cNvPr>
          <p:cNvSpPr txBox="1"/>
          <p:nvPr/>
        </p:nvSpPr>
        <p:spPr>
          <a:xfrm>
            <a:off x="3300869" y="2831143"/>
            <a:ext cx="137577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Billy was sitting</a:t>
            </a:r>
            <a:endParaRPr lang="en-US" sz="2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D7DFA1-C189-4853-9C35-66226F2B166B}"/>
              </a:ext>
            </a:extLst>
          </p:cNvPr>
          <p:cNvSpPr txBox="1"/>
          <p:nvPr/>
        </p:nvSpPr>
        <p:spPr>
          <a:xfrm>
            <a:off x="3297607" y="1982374"/>
            <a:ext cx="137577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She was walking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68AB93A-48BC-4C25-A3AD-C17B5A682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BE4AA6-5EC6-4302-9520-7C82D8ED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8581" y="643467"/>
            <a:ext cx="3562483" cy="35692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900" dirty="0"/>
              <a:t>PAST PERFECT SIMPLE</a:t>
            </a:r>
            <a:br>
              <a:rPr lang="en-US" sz="4900" dirty="0"/>
            </a:br>
            <a:r>
              <a:rPr lang="en-US" sz="4900" dirty="0"/>
              <a:t>He had felt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5874" y="4409267"/>
            <a:ext cx="3242551" cy="27432"/>
          </a:xfrm>
          <a:custGeom>
            <a:avLst/>
            <a:gdLst>
              <a:gd name="connsiteX0" fmla="*/ 0 w 3242551"/>
              <a:gd name="connsiteY0" fmla="*/ 0 h 27432"/>
              <a:gd name="connsiteX1" fmla="*/ 616085 w 3242551"/>
              <a:gd name="connsiteY1" fmla="*/ 0 h 27432"/>
              <a:gd name="connsiteX2" fmla="*/ 1264595 w 3242551"/>
              <a:gd name="connsiteY2" fmla="*/ 0 h 27432"/>
              <a:gd name="connsiteX3" fmla="*/ 1945531 w 3242551"/>
              <a:gd name="connsiteY3" fmla="*/ 0 h 27432"/>
              <a:gd name="connsiteX4" fmla="*/ 2626466 w 3242551"/>
              <a:gd name="connsiteY4" fmla="*/ 0 h 27432"/>
              <a:gd name="connsiteX5" fmla="*/ 3242551 w 3242551"/>
              <a:gd name="connsiteY5" fmla="*/ 0 h 27432"/>
              <a:gd name="connsiteX6" fmla="*/ 3242551 w 3242551"/>
              <a:gd name="connsiteY6" fmla="*/ 27432 h 27432"/>
              <a:gd name="connsiteX7" fmla="*/ 2529190 w 3242551"/>
              <a:gd name="connsiteY7" fmla="*/ 27432 h 27432"/>
              <a:gd name="connsiteX8" fmla="*/ 1815829 w 3242551"/>
              <a:gd name="connsiteY8" fmla="*/ 27432 h 27432"/>
              <a:gd name="connsiteX9" fmla="*/ 1167318 w 3242551"/>
              <a:gd name="connsiteY9" fmla="*/ 27432 h 27432"/>
              <a:gd name="connsiteX10" fmla="*/ 0 w 3242551"/>
              <a:gd name="connsiteY10" fmla="*/ 27432 h 27432"/>
              <a:gd name="connsiteX11" fmla="*/ 0 w 3242551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2551" h="27432" fill="none" extrusionOk="0">
                <a:moveTo>
                  <a:pt x="0" y="0"/>
                </a:moveTo>
                <a:cubicBezTo>
                  <a:pt x="194108" y="-30346"/>
                  <a:pt x="476260" y="9901"/>
                  <a:pt x="616085" y="0"/>
                </a:cubicBezTo>
                <a:cubicBezTo>
                  <a:pt x="755911" y="-9901"/>
                  <a:pt x="955441" y="-31994"/>
                  <a:pt x="1264595" y="0"/>
                </a:cubicBezTo>
                <a:cubicBezTo>
                  <a:pt x="1573749" y="31994"/>
                  <a:pt x="1618785" y="-7447"/>
                  <a:pt x="1945531" y="0"/>
                </a:cubicBezTo>
                <a:cubicBezTo>
                  <a:pt x="2272277" y="7447"/>
                  <a:pt x="2390625" y="1646"/>
                  <a:pt x="2626466" y="0"/>
                </a:cubicBezTo>
                <a:cubicBezTo>
                  <a:pt x="2862308" y="-1646"/>
                  <a:pt x="3064770" y="5184"/>
                  <a:pt x="3242551" y="0"/>
                </a:cubicBezTo>
                <a:cubicBezTo>
                  <a:pt x="3241385" y="7395"/>
                  <a:pt x="3242596" y="21864"/>
                  <a:pt x="3242551" y="27432"/>
                </a:cubicBezTo>
                <a:cubicBezTo>
                  <a:pt x="3023282" y="59750"/>
                  <a:pt x="2875833" y="36030"/>
                  <a:pt x="2529190" y="27432"/>
                </a:cubicBezTo>
                <a:cubicBezTo>
                  <a:pt x="2182547" y="18834"/>
                  <a:pt x="2011286" y="10066"/>
                  <a:pt x="1815829" y="27432"/>
                </a:cubicBezTo>
                <a:cubicBezTo>
                  <a:pt x="1620372" y="44798"/>
                  <a:pt x="1410011" y="-1058"/>
                  <a:pt x="1167318" y="27432"/>
                </a:cubicBezTo>
                <a:cubicBezTo>
                  <a:pt x="924625" y="55922"/>
                  <a:pt x="241931" y="85033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42551" h="27432" stroke="0" extrusionOk="0">
                <a:moveTo>
                  <a:pt x="0" y="0"/>
                </a:moveTo>
                <a:cubicBezTo>
                  <a:pt x="292987" y="-12051"/>
                  <a:pt x="313221" y="-4437"/>
                  <a:pt x="616085" y="0"/>
                </a:cubicBezTo>
                <a:cubicBezTo>
                  <a:pt x="918950" y="4437"/>
                  <a:pt x="1001475" y="-7765"/>
                  <a:pt x="1167318" y="0"/>
                </a:cubicBezTo>
                <a:cubicBezTo>
                  <a:pt x="1333161" y="7765"/>
                  <a:pt x="1642740" y="34995"/>
                  <a:pt x="1880680" y="0"/>
                </a:cubicBezTo>
                <a:cubicBezTo>
                  <a:pt x="2118620" y="-34995"/>
                  <a:pt x="2326628" y="756"/>
                  <a:pt x="2496764" y="0"/>
                </a:cubicBezTo>
                <a:cubicBezTo>
                  <a:pt x="2666900" y="-756"/>
                  <a:pt x="2887316" y="25599"/>
                  <a:pt x="3242551" y="0"/>
                </a:cubicBezTo>
                <a:cubicBezTo>
                  <a:pt x="3242744" y="12649"/>
                  <a:pt x="3241563" y="17989"/>
                  <a:pt x="3242551" y="27432"/>
                </a:cubicBezTo>
                <a:cubicBezTo>
                  <a:pt x="3008998" y="-2757"/>
                  <a:pt x="2799879" y="44559"/>
                  <a:pt x="2594041" y="27432"/>
                </a:cubicBezTo>
                <a:cubicBezTo>
                  <a:pt x="2388203" y="10306"/>
                  <a:pt x="2212925" y="-2221"/>
                  <a:pt x="1880680" y="27432"/>
                </a:cubicBezTo>
                <a:cubicBezTo>
                  <a:pt x="1548435" y="57085"/>
                  <a:pt x="1523943" y="37041"/>
                  <a:pt x="1329446" y="27432"/>
                </a:cubicBezTo>
                <a:cubicBezTo>
                  <a:pt x="1134949" y="17823"/>
                  <a:pt x="919920" y="28299"/>
                  <a:pt x="680936" y="27432"/>
                </a:cubicBezTo>
                <a:cubicBezTo>
                  <a:pt x="441952" y="26566"/>
                  <a:pt x="273000" y="57219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46B293"/>
          </a:solidFill>
          <a:ln w="38100" cap="rnd">
            <a:solidFill>
              <a:srgbClr val="46B293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6069FE9-387A-48AA-AF21-A393E5CC1E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537054"/>
              </p:ext>
            </p:extLst>
          </p:nvPr>
        </p:nvGraphicFramePr>
        <p:xfrm>
          <a:off x="320040" y="2381196"/>
          <a:ext cx="7214617" cy="206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902">
                  <a:extLst>
                    <a:ext uri="{9D8B030D-6E8A-4147-A177-3AD203B41FA5}">
                      <a16:colId xmlns:a16="http://schemas.microsoft.com/office/drawing/2014/main" val="3489287545"/>
                    </a:ext>
                  </a:extLst>
                </a:gridCol>
                <a:gridCol w="2752008">
                  <a:extLst>
                    <a:ext uri="{9D8B030D-6E8A-4147-A177-3AD203B41FA5}">
                      <a16:colId xmlns:a16="http://schemas.microsoft.com/office/drawing/2014/main" val="3543416871"/>
                    </a:ext>
                  </a:extLst>
                </a:gridCol>
                <a:gridCol w="2288707">
                  <a:extLst>
                    <a:ext uri="{9D8B030D-6E8A-4147-A177-3AD203B41FA5}">
                      <a16:colId xmlns:a16="http://schemas.microsoft.com/office/drawing/2014/main" val="1034480964"/>
                    </a:ext>
                  </a:extLst>
                </a:gridCol>
              </a:tblGrid>
              <a:tr h="1234234">
                <a:tc>
                  <a:txBody>
                    <a:bodyPr/>
                    <a:lstStyle/>
                    <a:p>
                      <a:r>
                        <a:rPr lang="en-US" sz="3300"/>
                        <a:t>SUBJECT</a:t>
                      </a:r>
                    </a:p>
                  </a:txBody>
                  <a:tcPr marL="166788" marR="166788" marT="83394" marB="83394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AUXILIARY VERB </a:t>
                      </a:r>
                    </a:p>
                    <a:p>
                      <a:r>
                        <a:rPr lang="en-US" sz="3300" dirty="0"/>
                        <a:t>(to have) -&gt; HAD</a:t>
                      </a:r>
                    </a:p>
                  </a:txBody>
                  <a:tcPr marL="166788" marR="166788" marT="83394" marB="83394"/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LEXICAL VERB (past participle)</a:t>
                      </a:r>
                    </a:p>
                  </a:txBody>
                  <a:tcPr marL="166788" marR="166788" marT="83394" marB="83394"/>
                </a:tc>
                <a:extLst>
                  <a:ext uri="{0D108BD9-81ED-4DB2-BD59-A6C34878D82A}">
                    <a16:rowId xmlns:a16="http://schemas.microsoft.com/office/drawing/2014/main" val="1138615292"/>
                  </a:ext>
                </a:extLst>
              </a:tr>
              <a:tr h="833942">
                <a:tc>
                  <a:txBody>
                    <a:bodyPr/>
                    <a:lstStyle/>
                    <a:p>
                      <a:r>
                        <a:rPr lang="en-US" sz="3300" b="1" dirty="0"/>
                        <a:t>He</a:t>
                      </a:r>
                    </a:p>
                  </a:txBody>
                  <a:tcPr marL="166788" marR="166788" marT="83394" marB="83394"/>
                </a:tc>
                <a:tc>
                  <a:txBody>
                    <a:bodyPr/>
                    <a:lstStyle/>
                    <a:p>
                      <a:r>
                        <a:rPr lang="en-US" sz="3300" b="1" dirty="0"/>
                        <a:t>HAD (NOT)</a:t>
                      </a:r>
                    </a:p>
                  </a:txBody>
                  <a:tcPr marL="166788" marR="166788" marT="83394" marB="83394"/>
                </a:tc>
                <a:tc>
                  <a:txBody>
                    <a:bodyPr/>
                    <a:lstStyle/>
                    <a:p>
                      <a:r>
                        <a:rPr lang="en-US" sz="3300" b="1" dirty="0"/>
                        <a:t>FELT</a:t>
                      </a:r>
                    </a:p>
                  </a:txBody>
                  <a:tcPr marL="166788" marR="166788" marT="83394" marB="83394"/>
                </a:tc>
                <a:extLst>
                  <a:ext uri="{0D108BD9-81ED-4DB2-BD59-A6C34878D82A}">
                    <a16:rowId xmlns:a16="http://schemas.microsoft.com/office/drawing/2014/main" val="381440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268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9936F-B1CF-4CE9-92C4-EE5E1944B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PAST PERFECT SIMPLE</a:t>
            </a:r>
            <a:br>
              <a:rPr lang="en-US" dirty="0"/>
            </a:br>
            <a:r>
              <a:rPr lang="en-US" sz="4000" dirty="0"/>
              <a:t>He had felt uncomfortable</a:t>
            </a:r>
            <a:r>
              <a:rPr lang="en-US" dirty="0"/>
              <a:t> 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54CE2-C51D-4B70-B531-2B80259A3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Yes-No Questions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CADA0A7-9345-472B-91CE-1E834550E8E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0753967"/>
              </p:ext>
            </p:extLst>
          </p:nvPr>
        </p:nvGraphicFramePr>
        <p:xfrm>
          <a:off x="839788" y="2925763"/>
          <a:ext cx="51577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9446">
                  <a:extLst>
                    <a:ext uri="{9D8B030D-6E8A-4147-A177-3AD203B41FA5}">
                      <a16:colId xmlns:a16="http://schemas.microsoft.com/office/drawing/2014/main" val="1086151989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3285003965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777796515"/>
                    </a:ext>
                  </a:extLst>
                </a:gridCol>
                <a:gridCol w="1289446">
                  <a:extLst>
                    <a:ext uri="{9D8B030D-6E8A-4147-A177-3AD203B41FA5}">
                      <a16:colId xmlns:a16="http://schemas.microsoft.com/office/drawing/2014/main" val="1476042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Auxiliary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Lexical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Adjective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776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felt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uncomfortable?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5975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b="1" dirty="0"/>
                        <a:t>Yes, he HAD.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b="1" dirty="0"/>
                        <a:t>No, he HADN’T.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087770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F2D2F-7A63-4197-8135-715238B47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Wh</a:t>
            </a:r>
            <a:r>
              <a:rPr lang="en-US" dirty="0"/>
              <a:t>- Questions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3BD8BEA-0CC9-4703-BBB1-5F911B3B246B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95974143"/>
              </p:ext>
            </p:extLst>
          </p:nvPr>
        </p:nvGraphicFramePr>
        <p:xfrm>
          <a:off x="6172199" y="2925763"/>
          <a:ext cx="5324384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096">
                  <a:extLst>
                    <a:ext uri="{9D8B030D-6E8A-4147-A177-3AD203B41FA5}">
                      <a16:colId xmlns:a16="http://schemas.microsoft.com/office/drawing/2014/main" val="1485048713"/>
                    </a:ext>
                  </a:extLst>
                </a:gridCol>
                <a:gridCol w="1331096">
                  <a:extLst>
                    <a:ext uri="{9D8B030D-6E8A-4147-A177-3AD203B41FA5}">
                      <a16:colId xmlns:a16="http://schemas.microsoft.com/office/drawing/2014/main" val="3136068502"/>
                    </a:ext>
                  </a:extLst>
                </a:gridCol>
                <a:gridCol w="1331096">
                  <a:extLst>
                    <a:ext uri="{9D8B030D-6E8A-4147-A177-3AD203B41FA5}">
                      <a16:colId xmlns:a16="http://schemas.microsoft.com/office/drawing/2014/main" val="2690068354"/>
                    </a:ext>
                  </a:extLst>
                </a:gridCol>
                <a:gridCol w="1331096">
                  <a:extLst>
                    <a:ext uri="{9D8B030D-6E8A-4147-A177-3AD203B41FA5}">
                      <a16:colId xmlns:a16="http://schemas.microsoft.com/office/drawing/2014/main" val="22660106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Wh</a:t>
                      </a:r>
                      <a:r>
                        <a:rPr lang="en-US" sz="2400" b="1" dirty="0"/>
                        <a:t>- 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Auxiliary verb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Subject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Lexical Verb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28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felt?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84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2429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36371F"/>
      </a:dk2>
      <a:lt2>
        <a:srgbClr val="E8E2E4"/>
      </a:lt2>
      <a:accent1>
        <a:srgbClr val="46B293"/>
      </a:accent1>
      <a:accent2>
        <a:srgbClr val="3BB15F"/>
      </a:accent2>
      <a:accent3>
        <a:srgbClr val="54B547"/>
      </a:accent3>
      <a:accent4>
        <a:srgbClr val="7AB13B"/>
      </a:accent4>
      <a:accent5>
        <a:srgbClr val="A1A641"/>
      </a:accent5>
      <a:accent6>
        <a:srgbClr val="B1863B"/>
      </a:accent6>
      <a:hlink>
        <a:srgbClr val="768A2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150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Comic Sans MS</vt:lpstr>
      <vt:lpstr>Modern Love</vt:lpstr>
      <vt:lpstr>The Hand</vt:lpstr>
      <vt:lpstr>SketchyVTI</vt:lpstr>
      <vt:lpstr>PAST PERFECT</vt:lpstr>
      <vt:lpstr>She was walking in the street where Billy was sitting. Billy gave the ring back to her. He explained he had felt uncomfortable about selling the ring. </vt:lpstr>
      <vt:lpstr>She was walking in the street where Billy was sitting. Billy gave the ring back to her. He explained he had felt uncomfortable about selling the ring. </vt:lpstr>
      <vt:lpstr>Narrative tenses</vt:lpstr>
      <vt:lpstr>PAST PERFECT SIMPLE He had felt</vt:lpstr>
      <vt:lpstr>PAST PERFECT SIMPLE He had felt uncomfortable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serena pellegrini</cp:lastModifiedBy>
  <cp:revision>234</cp:revision>
  <dcterms:created xsi:type="dcterms:W3CDTF">2012-07-30T23:18:30Z</dcterms:created>
  <dcterms:modified xsi:type="dcterms:W3CDTF">2020-11-24T11:47:48Z</dcterms:modified>
</cp:coreProperties>
</file>